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F13286E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82176-6277-16D6-7C5B-13BD37F5EB3E}" name="Anne Moser" initials="AM" userId="t9vC+6JncgUiMY1XEBA6+mWr0Sm5OwN1HMGNZz93wxs="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52DE8-F79D-924D-BF89-979ED5AB3DC1}" v="1" dt="2025-10-21T21:25:39.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7"/>
    <p:restoredTop sz="86438"/>
  </p:normalViewPr>
  <p:slideViewPr>
    <p:cSldViewPr snapToGrid="0">
      <p:cViewPr varScale="1">
        <p:scale>
          <a:sx n="103" d="100"/>
          <a:sy n="103" d="100"/>
        </p:scale>
        <p:origin x="192" y="30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0_F13286E8.xml><?xml version="1.0" encoding="utf-8"?>
<p188:cmLst xmlns:a="http://schemas.openxmlformats.org/drawingml/2006/main" xmlns:r="http://schemas.openxmlformats.org/officeDocument/2006/relationships" xmlns:p188="http://schemas.microsoft.com/office/powerpoint/2018/8/main">
  <p188:cm id="{872BFCB4-F58F-41C8-84B4-E5642632418C}" authorId="{F1A82176-6277-16D6-7C5B-13BD37F5EB3E}" created="2025-10-17T20:33:20.455">
    <ac:txMkLst xmlns:ac="http://schemas.microsoft.com/office/drawing/2013/main/command">
      <pc:docMk xmlns:pc="http://schemas.microsoft.com/office/powerpoint/2013/main/command"/>
      <pc:sldMk xmlns:pc="http://schemas.microsoft.com/office/powerpoint/2013/main/command" cId="4046620392" sldId="256"/>
      <ac:spMk id="3" creationId="{FBD281A2-66DB-DADC-6E2D-08D9ABCA2D2E}"/>
      <ac:txMk cp="45" len="23">
        <ac:context len="69" hash="2621975027"/>
      </ac:txMk>
    </ac:txMkLst>
    <p188:replyLst/>
    <p188:txBody>
      <a:bodyPr/>
      <a:lstStyle/>
      <a:p>
        <a:r>
          <a:rPr lang="en-US"/>
          <a:t>@sarah: just confirming. the script will included on the slides?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7D17-B101-1644-B1AE-85F6F92BDC10}" type="datetimeFigureOut">
              <a:rPr lang="en-US" smtClean="0"/>
              <a:t>10/21/25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9D04C-575B-214B-94A0-C167C3F8770B}" type="slidenum">
              <a:rPr lang="en-US" smtClean="0"/>
              <a:t>‹#›</a:t>
            </a:fld>
            <a:endParaRPr lang="en-US"/>
          </a:p>
        </p:txBody>
      </p:sp>
    </p:spTree>
    <p:extLst>
      <p:ext uri="{BB962C8B-B14F-4D97-AF65-F5344CB8AC3E}">
        <p14:creationId xmlns:p14="http://schemas.microsoft.com/office/powerpoint/2010/main" val="275887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E9D04C-575B-214B-94A0-C167C3F8770B}" type="slidenum">
              <a:rPr lang="en-US" smtClean="0"/>
              <a:t>1</a:t>
            </a:fld>
            <a:endParaRPr lang="en-US"/>
          </a:p>
        </p:txBody>
      </p:sp>
    </p:spTree>
    <p:extLst>
      <p:ext uri="{BB962C8B-B14F-4D97-AF65-F5344CB8AC3E}">
        <p14:creationId xmlns:p14="http://schemas.microsoft.com/office/powerpoint/2010/main" val="319591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This photo is taken from the ventral (bottom) side of the sturgeon. What is the general shape of the head (e.g., triangular, rectangular, round, or something else)? What is the general shape of the mouth, and where is it positioned on the head? Do you see any teeth? If so, where are they positioned and how many are there?  </a:t>
            </a:r>
          </a:p>
          <a:p>
            <a:pPr rtl="0" fontAlgn="base"/>
            <a:r>
              <a:rPr lang="en-US" sz="1200" b="0" i="0" kern="1200" dirty="0">
                <a:solidFill>
                  <a:schemeClr val="tx1"/>
                </a:solidFill>
                <a:effectLst/>
                <a:latin typeface="+mn-lt"/>
                <a:ea typeface="+mn-ea"/>
                <a:cs typeface="+mn-cs"/>
              </a:rPr>
              <a:t>What other features are talked about in the book? Can you spot the four whisker-like barbels that help the fish sense food? If you can find them, make note of the barbels’ positions, length, and shape on your “My Sturgeon” handout.</a:t>
            </a:r>
          </a:p>
        </p:txBody>
      </p:sp>
      <p:sp>
        <p:nvSpPr>
          <p:cNvPr id="4" name="Slide Number Placeholder 3"/>
          <p:cNvSpPr>
            <a:spLocks noGrp="1"/>
          </p:cNvSpPr>
          <p:nvPr>
            <p:ph type="sldNum" sz="quarter" idx="5"/>
          </p:nvPr>
        </p:nvSpPr>
        <p:spPr/>
        <p:txBody>
          <a:bodyPr/>
          <a:lstStyle/>
          <a:p>
            <a:fld id="{82E9D04C-575B-214B-94A0-C167C3F8770B}" type="slidenum">
              <a:rPr lang="en-US" smtClean="0"/>
              <a:t>10</a:t>
            </a:fld>
            <a:endParaRPr lang="en-US"/>
          </a:p>
        </p:txBody>
      </p:sp>
    </p:spTree>
    <p:extLst>
      <p:ext uri="{BB962C8B-B14F-4D97-AF65-F5344CB8AC3E}">
        <p14:creationId xmlns:p14="http://schemas.microsoft.com/office/powerpoint/2010/main" val="22708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Check out this photograph of a yearling. Do you notice anything different about the sturgeon’s snout?</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11</a:t>
            </a:fld>
            <a:endParaRPr lang="en-US"/>
          </a:p>
        </p:txBody>
      </p:sp>
    </p:spTree>
    <p:extLst>
      <p:ext uri="{BB962C8B-B14F-4D97-AF65-F5344CB8AC3E}">
        <p14:creationId xmlns:p14="http://schemas.microsoft.com/office/powerpoint/2010/main" val="66479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short video, an image of the lake sturgeon was created using a technology called “Sketch Fab” – a technology that renders 3D models.</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12</a:t>
            </a:fld>
            <a:endParaRPr lang="en-US"/>
          </a:p>
        </p:txBody>
      </p:sp>
    </p:spTree>
    <p:extLst>
      <p:ext uri="{BB962C8B-B14F-4D97-AF65-F5344CB8AC3E}">
        <p14:creationId xmlns:p14="http://schemas.microsoft.com/office/powerpoint/2010/main" val="332430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3463-42E2-0CD9-C8E9-5AD28E2BE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B5AA1-8B95-1CDA-FBCD-0674FA175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18F18-6D40-65DA-D83B-EF1ADAD0EE4A}"/>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Now that we’ve gone over what makes a sturgeon special, it’s time to draw. Decide on the perspective(s) you will use (for example, lateral view (side view), ventral view (from the bottom), dorsal view (from the top)). Pick one way to start your sketch from the sketch design challenge list below. Make sure to use your notes for guidance on what to include (protrusible mouth, barbels, caudal fin, scutes, shape, color, etc.). Choose a sketch design challenge from the list on your handout.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Sketch Design Challenge List </a:t>
            </a:r>
          </a:p>
          <a:p>
            <a:pPr rtl="0" fontAlgn="base"/>
            <a:r>
              <a:rPr lang="en-US" sz="1200" b="0" i="0" kern="1200" dirty="0">
                <a:solidFill>
                  <a:schemeClr val="tx1"/>
                </a:solidFill>
                <a:effectLst/>
                <a:latin typeface="+mn-lt"/>
                <a:ea typeface="+mn-ea"/>
                <a:cs typeface="+mn-cs"/>
              </a:rPr>
              <a:t>Sketch a sturgeon using shapes </a:t>
            </a:r>
          </a:p>
          <a:p>
            <a:pPr rtl="0" fontAlgn="base"/>
            <a:r>
              <a:rPr lang="en-US" sz="1200" b="0" i="0" kern="1200" dirty="0">
                <a:solidFill>
                  <a:schemeClr val="tx1"/>
                </a:solidFill>
                <a:effectLst/>
                <a:latin typeface="+mn-lt"/>
                <a:ea typeface="+mn-ea"/>
                <a:cs typeface="+mn-cs"/>
              </a:rPr>
              <a:t>Sketch a sturgeon in one continuous line without lifting your pencil  </a:t>
            </a:r>
          </a:p>
          <a:p>
            <a:pPr rtl="0" fontAlgn="base"/>
            <a:r>
              <a:rPr lang="en-US" sz="1200" b="0" i="0" kern="1200" dirty="0">
                <a:solidFill>
                  <a:schemeClr val="tx1"/>
                </a:solidFill>
                <a:effectLst/>
                <a:latin typeface="+mn-lt"/>
                <a:ea typeface="+mn-ea"/>
                <a:cs typeface="+mn-cs"/>
              </a:rPr>
              <a:t>Sketch a sturgeon with your eyes closed </a:t>
            </a:r>
          </a:p>
          <a:p>
            <a:pPr rtl="0" fontAlgn="base"/>
            <a:r>
              <a:rPr lang="en-US" sz="1200" b="0" i="0" kern="1200" dirty="0">
                <a:solidFill>
                  <a:schemeClr val="tx1"/>
                </a:solidFill>
                <a:effectLst/>
                <a:latin typeface="+mn-lt"/>
                <a:ea typeface="+mn-ea"/>
                <a:cs typeface="+mn-cs"/>
              </a:rPr>
              <a:t>Sketch a sturgeon with a piece of paper over your hand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Once you’ve sketched the basic outline, feel free to add more details and colors. Sturgeon typically have gray, black, olive, or brown bodies with white or yellow undersides, but feel free to add a personal touch. </a:t>
            </a:r>
          </a:p>
        </p:txBody>
      </p:sp>
      <p:sp>
        <p:nvSpPr>
          <p:cNvPr id="4" name="Slide Number Placeholder 3">
            <a:extLst>
              <a:ext uri="{FF2B5EF4-FFF2-40B4-BE49-F238E27FC236}">
                <a16:creationId xmlns:a16="http://schemas.microsoft.com/office/drawing/2014/main" id="{4CA0868E-A105-E1A1-2A00-28177AEEC4DD}"/>
              </a:ext>
            </a:extLst>
          </p:cNvPr>
          <p:cNvSpPr>
            <a:spLocks noGrp="1"/>
          </p:cNvSpPr>
          <p:nvPr>
            <p:ph type="sldNum" sz="quarter" idx="5"/>
          </p:nvPr>
        </p:nvSpPr>
        <p:spPr/>
        <p:txBody>
          <a:bodyPr/>
          <a:lstStyle/>
          <a:p>
            <a:fld id="{82E9D04C-575B-214B-94A0-C167C3F8770B}" type="slidenum">
              <a:rPr lang="en-US" smtClean="0"/>
              <a:t>13</a:t>
            </a:fld>
            <a:endParaRPr lang="en-US"/>
          </a:p>
        </p:txBody>
      </p:sp>
    </p:spTree>
    <p:extLst>
      <p:ext uri="{BB962C8B-B14F-4D97-AF65-F5344CB8AC3E}">
        <p14:creationId xmlns:p14="http://schemas.microsoft.com/office/powerpoint/2010/main" val="9362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two sturgeon species found in Wisconsin: the lake sturgeon and the shovelnose sturgeon. What do you notice from these lateral perspectives? Shape? Key features? How is one species similar to and different from the other? Select a sturgeon species to draw and write down observations related to the overall body shape on your note-taking handout.</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2</a:t>
            </a:fld>
            <a:endParaRPr lang="en-US"/>
          </a:p>
        </p:txBody>
      </p:sp>
    </p:spTree>
    <p:extLst>
      <p:ext uri="{BB962C8B-B14F-4D97-AF65-F5344CB8AC3E}">
        <p14:creationId xmlns:p14="http://schemas.microsoft.com/office/powerpoint/2010/main" val="35602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size of a sturgeon has two key elements: length and girth. Length is the distance from the tip of the snout to the tip of the tail.</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3</a:t>
            </a:fld>
            <a:endParaRPr lang="en-US"/>
          </a:p>
        </p:txBody>
      </p:sp>
    </p:spTree>
    <p:extLst>
      <p:ext uri="{BB962C8B-B14F-4D97-AF65-F5344CB8AC3E}">
        <p14:creationId xmlns:p14="http://schemas.microsoft.com/office/powerpoint/2010/main" val="307645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Girth is the width around the body at the widest place. It’s difficult to see on a 2D representation of a fish, but this slide shows the width of the fish.</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4</a:t>
            </a:fld>
            <a:endParaRPr lang="en-US"/>
          </a:p>
        </p:txBody>
      </p:sp>
    </p:spTree>
    <p:extLst>
      <p:ext uri="{BB962C8B-B14F-4D97-AF65-F5344CB8AC3E}">
        <p14:creationId xmlns:p14="http://schemas.microsoft.com/office/powerpoint/2010/main" val="165530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the five types of fins seen in this lateral view line drawing. The dorsal and anal fins are used to stabilize the fish. Pectoral and pelvic fins are on the sides of the body, and they are used for turning, backing up, stopping, and balancing. The caudal or tail fin is like a boat propeller; it pushes the fish through the water by moving back and forth. The caudal fin on sturgeon is asymmetrical – a trait it shares with sharks. For each fin type, write your observations related to the number of each fin type, their relative shape, size, and position on the body on your handout.</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5</a:t>
            </a:fld>
            <a:endParaRPr lang="en-US"/>
          </a:p>
        </p:txBody>
      </p:sp>
    </p:spTree>
    <p:extLst>
      <p:ext uri="{BB962C8B-B14F-4D97-AF65-F5344CB8AC3E}">
        <p14:creationId xmlns:p14="http://schemas.microsoft.com/office/powerpoint/2010/main" val="21072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do you observe in this photo taken from a lateral perspective of the head of a sturgeon that might be missing from your notes? Write down any additional observations. Hint: You may want to note the number and type of organs the sturgeon uses for sensing the world around it.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6</a:t>
            </a:fld>
            <a:endParaRPr lang="en-US"/>
          </a:p>
        </p:txBody>
      </p:sp>
    </p:spTree>
    <p:extLst>
      <p:ext uri="{BB962C8B-B14F-4D97-AF65-F5344CB8AC3E}">
        <p14:creationId xmlns:p14="http://schemas.microsoft.com/office/powerpoint/2010/main" val="305692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juvenile lake sturgeon image shows an interesting feature of the lake sturgeon: their scutes. Do you remember what their function is? (Scutes can help serve as protection for the fish – like armor.) Write down on your “My Sturgeon Notes” handout your additional observations about scutes. Hint: You may want to note how many and the location of the rows of scutes. Also, notice the color pattern. How is it different from the adult fish?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7</a:t>
            </a:fld>
            <a:endParaRPr lang="en-US"/>
          </a:p>
        </p:txBody>
      </p:sp>
    </p:spTree>
    <p:extLst>
      <p:ext uri="{BB962C8B-B14F-4D97-AF65-F5344CB8AC3E}">
        <p14:creationId xmlns:p14="http://schemas.microsoft.com/office/powerpoint/2010/main" val="31247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page 9 in “Saving Our Sturgeon,” the author states, “A young sturgeon’s scutes have points that are sharp enough to cut your hand, but they wear down and stretch out with age until they just look like rounded bumps on their skin.”  Based on this statement, do you think the lake sturgeon portrayed in this image is intended to represent a young sturgeon? Why or why not?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8</a:t>
            </a:fld>
            <a:endParaRPr lang="en-US"/>
          </a:p>
        </p:txBody>
      </p:sp>
    </p:spTree>
    <p:extLst>
      <p:ext uri="{BB962C8B-B14F-4D97-AF65-F5344CB8AC3E}">
        <p14:creationId xmlns:p14="http://schemas.microsoft.com/office/powerpoint/2010/main" val="80140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photo is taken from the side of the sturgeon. At the right edge of the photograph is the sturgeon’s head and mouth. Because the picture is an underwater photograph, details may be a bit harder to distinguish. Teacher note: If students are wondering – the larger red crescent in the photo is the gills of the sturgeon. The smaller red item with two parts is plant material floating on the surface.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9</a:t>
            </a:fld>
            <a:endParaRPr lang="en-US"/>
          </a:p>
        </p:txBody>
      </p:sp>
    </p:spTree>
    <p:extLst>
      <p:ext uri="{BB962C8B-B14F-4D97-AF65-F5344CB8AC3E}">
        <p14:creationId xmlns:p14="http://schemas.microsoft.com/office/powerpoint/2010/main" val="16403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0BFA-FFE8-559F-98E4-E541D6013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794B3-A167-55E4-26C3-51F4C6077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434A5-DE84-E793-944D-EDE3B0F7653C}"/>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5" name="Footer Placeholder 4">
            <a:extLst>
              <a:ext uri="{FF2B5EF4-FFF2-40B4-BE49-F238E27FC236}">
                <a16:creationId xmlns:a16="http://schemas.microsoft.com/office/drawing/2014/main" id="{3A806818-28FA-9F4E-BC74-EDD6A85D9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A8406-E3FC-056C-25D7-6054CA064432}"/>
              </a:ext>
            </a:extLst>
          </p:cNvPr>
          <p:cNvSpPr>
            <a:spLocks noGrp="1"/>
          </p:cNvSpPr>
          <p:nvPr>
            <p:ph type="sldNum" sz="quarter" idx="12"/>
          </p:nvPr>
        </p:nvSpPr>
        <p:spPr/>
        <p:txBody>
          <a:bodyPr/>
          <a:lstStyle/>
          <a:p>
            <a:fld id="{6BAB4F17-73D7-EB4A-A1BD-E24979EED080}" type="slidenum">
              <a:rPr lang="en-US" smtClean="0"/>
              <a:t>‹#›</a:t>
            </a:fld>
            <a:endParaRPr lang="en-US"/>
          </a:p>
        </p:txBody>
      </p:sp>
      <p:pic>
        <p:nvPicPr>
          <p:cNvPr id="7" name="Picture 6">
            <a:extLst>
              <a:ext uri="{FF2B5EF4-FFF2-40B4-BE49-F238E27FC236}">
                <a16:creationId xmlns:a16="http://schemas.microsoft.com/office/drawing/2014/main" id="{85A07682-5E23-0135-85B3-327BB2C9EE2A}"/>
              </a:ext>
              <a:ext uri="{C183D7F6-B498-43B3-948B-1728B52AA6E4}">
                <adec:decorative xmlns:adec="http://schemas.microsoft.com/office/drawing/2017/decorative" val="1"/>
              </a:ext>
            </a:extLst>
          </p:cNvPr>
          <p:cNvPicPr>
            <a:picLocks noChangeAspect="1"/>
          </p:cNvPicPr>
          <p:nvPr userDrawn="1"/>
        </p:nvPicPr>
        <p:blipFill>
          <a:blip r:embed="rId2">
            <a:alphaModFix amt="76000"/>
          </a:blip>
          <a:srcRect/>
          <a:stretch/>
        </p:blipFill>
        <p:spPr>
          <a:xfrm>
            <a:off x="9910119" y="5380636"/>
            <a:ext cx="2119183" cy="1281205"/>
          </a:xfrm>
          <a:prstGeom prst="rect">
            <a:avLst/>
          </a:prstGeom>
        </p:spPr>
      </p:pic>
    </p:spTree>
    <p:extLst>
      <p:ext uri="{BB962C8B-B14F-4D97-AF65-F5344CB8AC3E}">
        <p14:creationId xmlns:p14="http://schemas.microsoft.com/office/powerpoint/2010/main" val="180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CBED-A01A-ED73-1BFD-9D1B98ED6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20E25-EDC4-980F-99D9-084F63F02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A1B14-F11C-EE7D-372C-4401C52D8A9E}"/>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5" name="Footer Placeholder 4">
            <a:extLst>
              <a:ext uri="{FF2B5EF4-FFF2-40B4-BE49-F238E27FC236}">
                <a16:creationId xmlns:a16="http://schemas.microsoft.com/office/drawing/2014/main" id="{A2DD1929-2153-2EA1-77AF-2F1BB2ADA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A7EE9-7ACF-A0F2-43DE-5424437FA2E2}"/>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204095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5BB5B-F933-7936-615A-DB1F8024F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02684-7015-0F66-5251-0340EAABD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7B2E9-31E9-3FBD-3306-C8E1EDD88FE0}"/>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5" name="Footer Placeholder 4">
            <a:extLst>
              <a:ext uri="{FF2B5EF4-FFF2-40B4-BE49-F238E27FC236}">
                <a16:creationId xmlns:a16="http://schemas.microsoft.com/office/drawing/2014/main" id="{D4DA39AD-5A23-3D96-48AF-6390891B1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BE85-B825-488D-2226-833ACF1CF109}"/>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65288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35BC-EFFD-8C2E-6A83-6CA83138F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7CD4E-2AD9-3EB7-4703-27ED70385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0B6D9-0F22-8877-0FBC-7D4EBDC76C2A}"/>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5" name="Footer Placeholder 4">
            <a:extLst>
              <a:ext uri="{FF2B5EF4-FFF2-40B4-BE49-F238E27FC236}">
                <a16:creationId xmlns:a16="http://schemas.microsoft.com/office/drawing/2014/main" id="{608F7397-77C1-B7DA-5276-26A67E996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7860F-2217-93B6-3CB3-7B4EDD21B845}"/>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142002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8BD9-AD78-374F-7B24-ED2ED6B234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2810C-8D1B-D266-739A-0CEC6D8675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A4BCC-D6CF-0D94-E39B-1BA55D60DFC6}"/>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5" name="Footer Placeholder 4">
            <a:extLst>
              <a:ext uri="{FF2B5EF4-FFF2-40B4-BE49-F238E27FC236}">
                <a16:creationId xmlns:a16="http://schemas.microsoft.com/office/drawing/2014/main" id="{445C35EF-79B9-00F9-F3B8-DCB8F4BC6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B9B37-8D75-75F0-8A81-C9DCBBF0F302}"/>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291076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81F3-A433-E872-1DC7-6EF869634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14549-C400-1FBA-87B7-00CAD0F43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6D870-F91A-566F-F202-D997DB154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DE7B0-5A51-1F73-F6E5-FC9F87EB3209}"/>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6" name="Footer Placeholder 5">
            <a:extLst>
              <a:ext uri="{FF2B5EF4-FFF2-40B4-BE49-F238E27FC236}">
                <a16:creationId xmlns:a16="http://schemas.microsoft.com/office/drawing/2014/main" id="{C1F4ACEB-8A13-E20F-5B89-E1B3B8730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77F68-67A2-224D-7373-E9307775CDC8}"/>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9259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E254-3F09-6886-054C-8E415D0A2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24766-906F-0516-027C-5AE618C2C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3E96B4-420B-4EEF-BCDF-AEE1A94A8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0018C-484D-55D2-B836-43E089E26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3B078-DD08-B3D8-EBA9-588375A55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1C327-92F5-AD51-46AD-C34081F80BA5}"/>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8" name="Footer Placeholder 7">
            <a:extLst>
              <a:ext uri="{FF2B5EF4-FFF2-40B4-BE49-F238E27FC236}">
                <a16:creationId xmlns:a16="http://schemas.microsoft.com/office/drawing/2014/main" id="{78CB2F73-970B-0125-D5AF-85183E1CA8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C8AA9-EC91-1D0F-3827-848831E6D4F3}"/>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275177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4A4-76EC-D147-CC46-8EF12A8189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4C4CD-1220-8E28-D938-57FB4AE90354}"/>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4" name="Footer Placeholder 3">
            <a:extLst>
              <a:ext uri="{FF2B5EF4-FFF2-40B4-BE49-F238E27FC236}">
                <a16:creationId xmlns:a16="http://schemas.microsoft.com/office/drawing/2014/main" id="{97954D05-27FC-A702-F84E-6996A98C1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9D7725-A7E1-C403-8C26-7C1254FB7840}"/>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93392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493E4-80BF-9807-BDAE-93E8449B7916}"/>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3" name="Footer Placeholder 2">
            <a:extLst>
              <a:ext uri="{FF2B5EF4-FFF2-40B4-BE49-F238E27FC236}">
                <a16:creationId xmlns:a16="http://schemas.microsoft.com/office/drawing/2014/main" id="{187CA17A-757D-F53D-CCFB-C1014DDAB5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374167-1AEA-517C-935D-A82A37B11408}"/>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83567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C1F3-4A4A-301A-A02E-EA688BB9C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8AC16-264D-6A2D-015A-6A13C12F7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85E127-CDEA-357A-456D-45F623D6D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48D8D-8221-F3FB-1CAA-538715DD4C86}"/>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6" name="Footer Placeholder 5">
            <a:extLst>
              <a:ext uri="{FF2B5EF4-FFF2-40B4-BE49-F238E27FC236}">
                <a16:creationId xmlns:a16="http://schemas.microsoft.com/office/drawing/2014/main" id="{37EEBD8D-156B-D996-CB05-4A2EDD4D5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C41DC-DDED-BA0A-151F-746AEDD89DB7}"/>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48200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AF7-61C1-1AA1-C901-54D69274D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264B-DB4C-62C5-0266-8ACA4E79B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ED3ADDD-CF54-4323-7397-CB8292E04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E7C16-91EE-CFCF-A060-26015F832746}"/>
              </a:ext>
            </a:extLst>
          </p:cNvPr>
          <p:cNvSpPr>
            <a:spLocks noGrp="1"/>
          </p:cNvSpPr>
          <p:nvPr>
            <p:ph type="dt" sz="half" idx="10"/>
          </p:nvPr>
        </p:nvSpPr>
        <p:spPr/>
        <p:txBody>
          <a:bodyPr/>
          <a:lstStyle/>
          <a:p>
            <a:fld id="{8A4C4624-0F29-C04F-A3CA-9CC946E8AC05}" type="datetimeFigureOut">
              <a:rPr lang="en-US" smtClean="0"/>
              <a:t>10/21/25</a:t>
            </a:fld>
            <a:endParaRPr lang="en-US"/>
          </a:p>
        </p:txBody>
      </p:sp>
      <p:sp>
        <p:nvSpPr>
          <p:cNvPr id="6" name="Footer Placeholder 5">
            <a:extLst>
              <a:ext uri="{FF2B5EF4-FFF2-40B4-BE49-F238E27FC236}">
                <a16:creationId xmlns:a16="http://schemas.microsoft.com/office/drawing/2014/main" id="{F39F7412-6199-25E2-72BA-7FB804AC8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CA919-F076-76B7-C264-582DDAFC0EC2}"/>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90754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EDAD-96C8-8B3B-9A13-CDEB8BF6A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9CE80C-DC17-35E7-79E8-3E4C29B17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4C7FF-73F7-5CB9-37FE-B42CACF09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4C4624-0F29-C04F-A3CA-9CC946E8AC05}" type="datetimeFigureOut">
              <a:rPr lang="en-US" smtClean="0"/>
              <a:t>10/21/25</a:t>
            </a:fld>
            <a:endParaRPr lang="en-US"/>
          </a:p>
        </p:txBody>
      </p:sp>
      <p:sp>
        <p:nvSpPr>
          <p:cNvPr id="5" name="Footer Placeholder 4">
            <a:extLst>
              <a:ext uri="{FF2B5EF4-FFF2-40B4-BE49-F238E27FC236}">
                <a16:creationId xmlns:a16="http://schemas.microsoft.com/office/drawing/2014/main" id="{79EDD117-DBFA-442A-3EC6-6C5EADC8D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583774-328F-5C7F-01D3-938DE5A24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AB4F17-73D7-EB4A-A1BD-E24979EED080}" type="slidenum">
              <a:rPr lang="en-US" smtClean="0"/>
              <a:t>‹#›</a:t>
            </a:fld>
            <a:endParaRPr lang="en-US"/>
          </a:p>
        </p:txBody>
      </p:sp>
    </p:spTree>
    <p:extLst>
      <p:ext uri="{BB962C8B-B14F-4D97-AF65-F5344CB8AC3E}">
        <p14:creationId xmlns:p14="http://schemas.microsoft.com/office/powerpoint/2010/main" val="119263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F13286E8.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In%20this%20short%20video,%20an%20image%20of%20the%20lake%20sturgeon%20was%20created%20using%20a%20technology%20called%20&#8220;Sketch%20Fab&#8221;%20&#8211;%20a%20technology%20that%20renders%203D%20mode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3341-DC7C-15D9-2F45-4775714FF34C}"/>
              </a:ext>
            </a:extLst>
          </p:cNvPr>
          <p:cNvSpPr>
            <a:spLocks noGrp="1"/>
          </p:cNvSpPr>
          <p:nvPr>
            <p:ph type="ctrTitle"/>
          </p:nvPr>
        </p:nvSpPr>
        <p:spPr/>
        <p:txBody>
          <a:bodyPr/>
          <a:lstStyle/>
          <a:p>
            <a:r>
              <a:rPr lang="en-US" dirty="0"/>
              <a:t>Sketch a Sturgeon</a:t>
            </a:r>
          </a:p>
        </p:txBody>
      </p:sp>
      <p:sp>
        <p:nvSpPr>
          <p:cNvPr id="5" name="Subtitle 4">
            <a:extLst>
              <a:ext uri="{FF2B5EF4-FFF2-40B4-BE49-F238E27FC236}">
                <a16:creationId xmlns:a16="http://schemas.microsoft.com/office/drawing/2014/main" id="{0A8ED9BF-E2DC-C158-97CF-C392A7FD99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662039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FEA2-A1E7-62DC-7630-ED962ED23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14F87-A38B-8AA1-89CE-3B3456F562F2}"/>
              </a:ext>
            </a:extLst>
          </p:cNvPr>
          <p:cNvSpPr>
            <a:spLocks noGrp="1"/>
          </p:cNvSpPr>
          <p:nvPr>
            <p:ph type="title"/>
          </p:nvPr>
        </p:nvSpPr>
        <p:spPr/>
        <p:txBody>
          <a:bodyPr/>
          <a:lstStyle/>
          <a:p>
            <a:r>
              <a:rPr lang="en-US" dirty="0"/>
              <a:t>Underside of Lake Sturgeon Head</a:t>
            </a:r>
          </a:p>
        </p:txBody>
      </p:sp>
      <p:sp>
        <p:nvSpPr>
          <p:cNvPr id="4" name="TextBox 3">
            <a:extLst>
              <a:ext uri="{FF2B5EF4-FFF2-40B4-BE49-F238E27FC236}">
                <a16:creationId xmlns:a16="http://schemas.microsoft.com/office/drawing/2014/main" id="{71A260EB-F77C-3163-09A8-AE5F2D5B044B}"/>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8194" name="Picture 2" descr="The head of a lakes sturgeon, taken from the ventral (bottom) side of the sturgeon, showing its mouth and barbels.">
            <a:extLst>
              <a:ext uri="{FF2B5EF4-FFF2-40B4-BE49-F238E27FC236}">
                <a16:creationId xmlns:a16="http://schemas.microsoft.com/office/drawing/2014/main" id="{9DF4D210-49CA-2E4B-BB27-BE11B6CF32D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54" t="6992" r="5010" b="12538"/>
          <a:stretch>
            <a:fillRect/>
          </a:stretch>
        </p:blipFill>
        <p:spPr bwMode="auto">
          <a:xfrm>
            <a:off x="2470928" y="1690688"/>
            <a:ext cx="7250143" cy="431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0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0B78F-30A3-6CCE-3718-EA3B580B8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E3D0E-6657-B726-1A01-E2F90E6DDB7D}"/>
              </a:ext>
            </a:extLst>
          </p:cNvPr>
          <p:cNvSpPr>
            <a:spLocks noGrp="1"/>
          </p:cNvSpPr>
          <p:nvPr>
            <p:ph type="title"/>
          </p:nvPr>
        </p:nvSpPr>
        <p:spPr/>
        <p:txBody>
          <a:bodyPr/>
          <a:lstStyle/>
          <a:p>
            <a:r>
              <a:rPr lang="en-US" dirty="0">
                <a:cs typeface="Arial"/>
              </a:rPr>
              <a:t>Juvenile Lake Sturgeon</a:t>
            </a:r>
            <a:endParaRPr lang="en-US" dirty="0"/>
          </a:p>
        </p:txBody>
      </p:sp>
      <p:sp>
        <p:nvSpPr>
          <p:cNvPr id="4" name="TextBox 3">
            <a:extLst>
              <a:ext uri="{FF2B5EF4-FFF2-40B4-BE49-F238E27FC236}">
                <a16:creationId xmlns:a16="http://schemas.microsoft.com/office/drawing/2014/main" id="{276FD6B6-B9F2-4F61-1333-5A0BA1BEF7ED}"/>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9218" name="Picture 2" descr="Photograph of juvenile (yearling) lake sturgeon.">
            <a:extLst>
              <a:ext uri="{FF2B5EF4-FFF2-40B4-BE49-F238E27FC236}">
                <a16:creationId xmlns:a16="http://schemas.microsoft.com/office/drawing/2014/main" id="{0E3E68DA-6FAD-4130-C45E-7A1FE82805F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82" t="7761" r="5352" b="15101"/>
          <a:stretch>
            <a:fillRect/>
          </a:stretch>
        </p:blipFill>
        <p:spPr bwMode="auto">
          <a:xfrm>
            <a:off x="2243593" y="1690688"/>
            <a:ext cx="7704814" cy="440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4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C940-A680-105A-878F-055DF6136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AA4ED-5407-C024-4729-75EB12762DE6}"/>
              </a:ext>
            </a:extLst>
          </p:cNvPr>
          <p:cNvSpPr>
            <a:spLocks noGrp="1"/>
          </p:cNvSpPr>
          <p:nvPr>
            <p:ph type="title"/>
          </p:nvPr>
        </p:nvSpPr>
        <p:spPr/>
        <p:txBody>
          <a:bodyPr/>
          <a:lstStyle/>
          <a:p>
            <a:r>
              <a:rPr lang="en-US" dirty="0">
                <a:cs typeface="Arial"/>
              </a:rPr>
              <a:t>3D Model of a Lake Sturgeon</a:t>
            </a:r>
            <a:endParaRPr lang="en-US" dirty="0"/>
          </a:p>
        </p:txBody>
      </p:sp>
      <p:sp>
        <p:nvSpPr>
          <p:cNvPr id="3" name="Content Placeholder 2">
            <a:extLst>
              <a:ext uri="{FF2B5EF4-FFF2-40B4-BE49-F238E27FC236}">
                <a16:creationId xmlns:a16="http://schemas.microsoft.com/office/drawing/2014/main" id="{4E2006EF-B8CE-6325-5508-41FAD57CF283}"/>
              </a:ext>
            </a:extLst>
          </p:cNvPr>
          <p:cNvSpPr>
            <a:spLocks noGrp="1"/>
          </p:cNvSpPr>
          <p:nvPr>
            <p:ph idx="1"/>
          </p:nvPr>
        </p:nvSpPr>
        <p:spPr/>
        <p:txBody>
          <a:bodyPr/>
          <a:lstStyle/>
          <a:p>
            <a:r>
              <a:rPr lang="en-US">
                <a:hlinkClick r:id="rId3"/>
              </a:rPr>
              <a:t>3D model of lake sturgeon</a:t>
            </a:r>
            <a:endParaRPr lang="en-US" dirty="0"/>
          </a:p>
        </p:txBody>
      </p:sp>
    </p:spTree>
    <p:extLst>
      <p:ext uri="{BB962C8B-B14F-4D97-AF65-F5344CB8AC3E}">
        <p14:creationId xmlns:p14="http://schemas.microsoft.com/office/powerpoint/2010/main" val="337560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46A6-D34E-63D9-A2D6-349DF7391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7FF0A-D7C3-241B-EAC2-0BEAC010978B}"/>
              </a:ext>
            </a:extLst>
          </p:cNvPr>
          <p:cNvSpPr>
            <a:spLocks noGrp="1"/>
          </p:cNvSpPr>
          <p:nvPr>
            <p:ph type="title"/>
          </p:nvPr>
        </p:nvSpPr>
        <p:spPr/>
        <p:txBody>
          <a:bodyPr/>
          <a:lstStyle/>
          <a:p>
            <a:r>
              <a:rPr lang="en-US" dirty="0">
                <a:cs typeface="Arial"/>
              </a:rPr>
              <a:t>Drawing Challenge</a:t>
            </a:r>
            <a:endParaRPr lang="en-US" dirty="0"/>
          </a:p>
        </p:txBody>
      </p:sp>
      <p:pic>
        <p:nvPicPr>
          <p:cNvPr id="5" name="Content Placeholder 4" descr="Illustration (lateral (side) view) of a lake sturgeon, species name Acipenser fulvenscens. This species is one of two found in Wisconsin.">
            <a:extLst>
              <a:ext uri="{FF2B5EF4-FFF2-40B4-BE49-F238E27FC236}">
                <a16:creationId xmlns:a16="http://schemas.microsoft.com/office/drawing/2014/main" id="{8DAD84DC-AEA2-7243-A7F4-F1FF2D88A2C6}"/>
              </a:ext>
            </a:extLst>
          </p:cNvPr>
          <p:cNvPicPr>
            <a:picLocks noGrp="1" noChangeAspect="1"/>
          </p:cNvPicPr>
          <p:nvPr>
            <p:ph idx="1"/>
          </p:nvPr>
        </p:nvPicPr>
        <p:blipFill>
          <a:blip r:embed="rId3"/>
          <a:stretch>
            <a:fillRect/>
          </a:stretch>
        </p:blipFill>
        <p:spPr>
          <a:xfrm>
            <a:off x="1060363" y="2114219"/>
            <a:ext cx="4643329" cy="1111859"/>
          </a:xfrm>
        </p:spPr>
      </p:pic>
      <p:sp>
        <p:nvSpPr>
          <p:cNvPr id="6" name="TextBox 5">
            <a:extLst>
              <a:ext uri="{FF2B5EF4-FFF2-40B4-BE49-F238E27FC236}">
                <a16:creationId xmlns:a16="http://schemas.microsoft.com/office/drawing/2014/main" id="{07AA336D-F637-7DD1-ED8F-E873EDB302A3}"/>
              </a:ext>
            </a:extLst>
          </p:cNvPr>
          <p:cNvSpPr txBox="1"/>
          <p:nvPr/>
        </p:nvSpPr>
        <p:spPr>
          <a:xfrm>
            <a:off x="2199652" y="3225110"/>
            <a:ext cx="2364750" cy="646331"/>
          </a:xfrm>
          <a:prstGeom prst="rect">
            <a:avLst/>
          </a:prstGeom>
          <a:noFill/>
        </p:spPr>
        <p:txBody>
          <a:bodyPr wrap="none" rtlCol="0">
            <a:spAutoFit/>
          </a:bodyPr>
          <a:lstStyle/>
          <a:p>
            <a:pPr algn="ctr"/>
            <a:r>
              <a:rPr lang="en-US" dirty="0"/>
              <a:t>Lake sturgeon</a:t>
            </a:r>
          </a:p>
          <a:p>
            <a:pPr algn="ctr"/>
            <a:r>
              <a:rPr lang="en-US" i="1" dirty="0"/>
              <a:t>Acipenser </a:t>
            </a:r>
            <a:r>
              <a:rPr lang="en-US" i="1" dirty="0" err="1"/>
              <a:t>fulvescens</a:t>
            </a:r>
            <a:endParaRPr lang="en-US" i="1" dirty="0"/>
          </a:p>
        </p:txBody>
      </p:sp>
      <p:pic>
        <p:nvPicPr>
          <p:cNvPr id="7" name="Content Placeholder 4" descr="Illustration (lateral (side) view) of a shovelnose sturgeon, species name Scaphirhynchus platorynchus. This species is one of two found in Wisconsin.">
            <a:extLst>
              <a:ext uri="{FF2B5EF4-FFF2-40B4-BE49-F238E27FC236}">
                <a16:creationId xmlns:a16="http://schemas.microsoft.com/office/drawing/2014/main" id="{AF7725FD-2123-B041-E018-7ED9A87703F5}"/>
              </a:ext>
            </a:extLst>
          </p:cNvPr>
          <p:cNvPicPr>
            <a:picLocks noChangeAspect="1"/>
          </p:cNvPicPr>
          <p:nvPr/>
        </p:nvPicPr>
        <p:blipFill>
          <a:blip r:embed="rId4"/>
          <a:srcRect/>
          <a:stretch/>
        </p:blipFill>
        <p:spPr>
          <a:xfrm>
            <a:off x="1060363" y="4401244"/>
            <a:ext cx="5144370" cy="954588"/>
          </a:xfrm>
          <a:prstGeom prst="rect">
            <a:avLst/>
          </a:prstGeom>
        </p:spPr>
      </p:pic>
      <p:sp>
        <p:nvSpPr>
          <p:cNvPr id="8" name="TextBox 7">
            <a:extLst>
              <a:ext uri="{FF2B5EF4-FFF2-40B4-BE49-F238E27FC236}">
                <a16:creationId xmlns:a16="http://schemas.microsoft.com/office/drawing/2014/main" id="{EA8E5FC7-A19D-CBA5-283F-F3F7DDA4F6E6}"/>
              </a:ext>
            </a:extLst>
          </p:cNvPr>
          <p:cNvSpPr txBox="1"/>
          <p:nvPr/>
        </p:nvSpPr>
        <p:spPr>
          <a:xfrm>
            <a:off x="1782873" y="5730993"/>
            <a:ext cx="3198312" cy="646331"/>
          </a:xfrm>
          <a:prstGeom prst="rect">
            <a:avLst/>
          </a:prstGeom>
          <a:noFill/>
        </p:spPr>
        <p:txBody>
          <a:bodyPr wrap="none" rtlCol="0">
            <a:spAutoFit/>
          </a:bodyPr>
          <a:lstStyle/>
          <a:p>
            <a:pPr algn="ctr"/>
            <a:r>
              <a:rPr lang="en-US" dirty="0"/>
              <a:t>Shovelnose sturgeon</a:t>
            </a:r>
          </a:p>
          <a:p>
            <a:pPr algn="ctr"/>
            <a:r>
              <a:rPr lang="en-US" i="1" dirty="0" err="1"/>
              <a:t>Scaphirhynchus</a:t>
            </a:r>
            <a:r>
              <a:rPr lang="en-US" i="1" dirty="0"/>
              <a:t> </a:t>
            </a:r>
            <a:r>
              <a:rPr lang="en-US" i="1" dirty="0" err="1"/>
              <a:t>platorynchus</a:t>
            </a:r>
            <a:endParaRPr lang="en-US" i="1" dirty="0"/>
          </a:p>
        </p:txBody>
      </p:sp>
      <p:sp>
        <p:nvSpPr>
          <p:cNvPr id="3" name="TextBox 2">
            <a:extLst>
              <a:ext uri="{FF2B5EF4-FFF2-40B4-BE49-F238E27FC236}">
                <a16:creationId xmlns:a16="http://schemas.microsoft.com/office/drawing/2014/main" id="{1D648A27-23EA-B8FF-82AD-35A9F458888A}"/>
              </a:ext>
            </a:extLst>
          </p:cNvPr>
          <p:cNvSpPr txBox="1"/>
          <p:nvPr/>
        </p:nvSpPr>
        <p:spPr>
          <a:xfrm>
            <a:off x="6530932" y="2101589"/>
            <a:ext cx="557199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sz="2800" dirty="0">
                <a:latin typeface="Arial"/>
                <a:cs typeface="Arial"/>
              </a:rPr>
              <a:t>Sketch a sturgeon using shapes</a:t>
            </a:r>
          </a:p>
          <a:p>
            <a:pPr marL="285750" indent="-285750">
              <a:buFont typeface="Symbol"/>
              <a:buChar char="•"/>
            </a:pPr>
            <a:r>
              <a:rPr lang="en-US" sz="2800" dirty="0">
                <a:latin typeface="Arial"/>
                <a:cs typeface="Arial"/>
              </a:rPr>
              <a:t>Sketch a sturgeon in one continuous line without lifting your pencil </a:t>
            </a:r>
          </a:p>
          <a:p>
            <a:pPr marL="285750" indent="-285750">
              <a:buFont typeface="Symbol"/>
              <a:buChar char="•"/>
            </a:pPr>
            <a:r>
              <a:rPr lang="en-US" sz="2800" dirty="0">
                <a:latin typeface="Arial"/>
                <a:cs typeface="Arial"/>
              </a:rPr>
              <a:t>Sketch a sturgeon with your eyes closed</a:t>
            </a:r>
          </a:p>
          <a:p>
            <a:pPr marL="285750" indent="-285750">
              <a:buFont typeface="Symbol"/>
              <a:buChar char="•"/>
            </a:pPr>
            <a:r>
              <a:rPr lang="en-US" sz="2800" dirty="0">
                <a:latin typeface="Arial"/>
                <a:cs typeface="Arial"/>
              </a:rPr>
              <a:t>Sketch a sturgeon with a piece of paper over your hand</a:t>
            </a:r>
          </a:p>
        </p:txBody>
      </p:sp>
      <p:sp>
        <p:nvSpPr>
          <p:cNvPr id="9" name="TextBox 8">
            <a:extLst>
              <a:ext uri="{FF2B5EF4-FFF2-40B4-BE49-F238E27FC236}">
                <a16:creationId xmlns:a16="http://schemas.microsoft.com/office/drawing/2014/main" id="{E42E7375-A89B-7579-1F0A-A7B1F53956C9}"/>
              </a:ext>
            </a:extLst>
          </p:cNvPr>
          <p:cNvSpPr txBox="1"/>
          <p:nvPr/>
        </p:nvSpPr>
        <p:spPr>
          <a:xfrm>
            <a:off x="0" y="6492875"/>
            <a:ext cx="1244250" cy="276999"/>
          </a:xfrm>
          <a:prstGeom prst="rect">
            <a:avLst/>
          </a:prstGeom>
          <a:noFill/>
        </p:spPr>
        <p:txBody>
          <a:bodyPr wrap="none" rtlCol="0">
            <a:spAutoFit/>
          </a:bodyPr>
          <a:lstStyle/>
          <a:p>
            <a:pPr algn="r"/>
            <a:r>
              <a:rPr lang="en-US" sz="1200" dirty="0"/>
              <a:t>Credit: WI DNR</a:t>
            </a:r>
            <a:endParaRPr lang="en-US" sz="1200" i="1" dirty="0"/>
          </a:p>
        </p:txBody>
      </p:sp>
    </p:spTree>
    <p:extLst>
      <p:ext uri="{BB962C8B-B14F-4D97-AF65-F5344CB8AC3E}">
        <p14:creationId xmlns:p14="http://schemas.microsoft.com/office/powerpoint/2010/main" val="70765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6B5A-CA2D-9D60-ABC9-DB88E4609521}"/>
              </a:ext>
            </a:extLst>
          </p:cNvPr>
          <p:cNvSpPr>
            <a:spLocks noGrp="1"/>
          </p:cNvSpPr>
          <p:nvPr>
            <p:ph type="title"/>
          </p:nvPr>
        </p:nvSpPr>
        <p:spPr/>
        <p:txBody>
          <a:bodyPr/>
          <a:lstStyle/>
          <a:p>
            <a:r>
              <a:rPr lang="en-US" dirty="0">
                <a:ea typeface="+mj-lt"/>
                <a:cs typeface="+mj-lt"/>
              </a:rPr>
              <a:t>Sturgeon Species Found in Wisconsin</a:t>
            </a:r>
            <a:endParaRPr lang="en-US" dirty="0"/>
          </a:p>
        </p:txBody>
      </p:sp>
      <p:pic>
        <p:nvPicPr>
          <p:cNvPr id="5" name="Content Placeholder 4" descr="Illustration (lateral (side) view) of a lake sturgeon, species name Acipenser fulvenscens. This species is one of two found in Wisconsin.&#10;">
            <a:extLst>
              <a:ext uri="{FF2B5EF4-FFF2-40B4-BE49-F238E27FC236}">
                <a16:creationId xmlns:a16="http://schemas.microsoft.com/office/drawing/2014/main" id="{55AF9C73-4A79-7A24-6219-D4FF859F400A}"/>
              </a:ext>
            </a:extLst>
          </p:cNvPr>
          <p:cNvPicPr>
            <a:picLocks noGrp="1" noChangeAspect="1"/>
          </p:cNvPicPr>
          <p:nvPr>
            <p:ph idx="1"/>
          </p:nvPr>
        </p:nvPicPr>
        <p:blipFill>
          <a:blip r:embed="rId3"/>
          <a:stretch>
            <a:fillRect/>
          </a:stretch>
        </p:blipFill>
        <p:spPr>
          <a:xfrm>
            <a:off x="2730500" y="1613178"/>
            <a:ext cx="6731000" cy="1612900"/>
          </a:xfrm>
        </p:spPr>
      </p:pic>
      <p:sp>
        <p:nvSpPr>
          <p:cNvPr id="6" name="TextBox 5">
            <a:extLst>
              <a:ext uri="{FF2B5EF4-FFF2-40B4-BE49-F238E27FC236}">
                <a16:creationId xmlns:a16="http://schemas.microsoft.com/office/drawing/2014/main" id="{C9A968A3-D439-4040-2517-697998833AFD}"/>
              </a:ext>
            </a:extLst>
          </p:cNvPr>
          <p:cNvSpPr txBox="1"/>
          <p:nvPr/>
        </p:nvSpPr>
        <p:spPr>
          <a:xfrm>
            <a:off x="4913625" y="3225110"/>
            <a:ext cx="2364750" cy="646331"/>
          </a:xfrm>
          <a:prstGeom prst="rect">
            <a:avLst/>
          </a:prstGeom>
          <a:noFill/>
        </p:spPr>
        <p:txBody>
          <a:bodyPr wrap="none" rtlCol="0">
            <a:spAutoFit/>
          </a:bodyPr>
          <a:lstStyle/>
          <a:p>
            <a:pPr algn="ctr"/>
            <a:r>
              <a:rPr lang="en-US" dirty="0"/>
              <a:t>Lake sturgeon</a:t>
            </a:r>
          </a:p>
          <a:p>
            <a:pPr algn="ctr"/>
            <a:r>
              <a:rPr lang="en-US" i="1" dirty="0"/>
              <a:t>Acipenser </a:t>
            </a:r>
            <a:r>
              <a:rPr lang="en-US" i="1" dirty="0" err="1"/>
              <a:t>fulvescens</a:t>
            </a:r>
            <a:endParaRPr lang="en-US" i="1" dirty="0"/>
          </a:p>
        </p:txBody>
      </p:sp>
      <p:pic>
        <p:nvPicPr>
          <p:cNvPr id="7" name="Content Placeholder 4" descr="Illustration (lateral (side) view) of a shovelnose sturgeon, species name Scaphirhynchus platorynchus. This species is one of two found in Wisconsin.">
            <a:extLst>
              <a:ext uri="{FF2B5EF4-FFF2-40B4-BE49-F238E27FC236}">
                <a16:creationId xmlns:a16="http://schemas.microsoft.com/office/drawing/2014/main" id="{2AA83EEC-F5D7-DC50-B66E-F41CAB7F0A33}"/>
              </a:ext>
            </a:extLst>
          </p:cNvPr>
          <p:cNvPicPr>
            <a:picLocks noChangeAspect="1"/>
          </p:cNvPicPr>
          <p:nvPr/>
        </p:nvPicPr>
        <p:blipFill>
          <a:blip r:embed="rId4"/>
          <a:srcRect/>
          <a:stretch/>
        </p:blipFill>
        <p:spPr>
          <a:xfrm>
            <a:off x="2730500" y="4484751"/>
            <a:ext cx="6731000" cy="1257300"/>
          </a:xfrm>
          <a:prstGeom prst="rect">
            <a:avLst/>
          </a:prstGeom>
        </p:spPr>
      </p:pic>
      <p:sp>
        <p:nvSpPr>
          <p:cNvPr id="8" name="TextBox 7" descr="Scaphirhynchus platorynchus​">
            <a:extLst>
              <a:ext uri="{FF2B5EF4-FFF2-40B4-BE49-F238E27FC236}">
                <a16:creationId xmlns:a16="http://schemas.microsoft.com/office/drawing/2014/main" id="{3E031B72-D3B8-FE75-1C59-D54B3B551288}"/>
              </a:ext>
            </a:extLst>
          </p:cNvPr>
          <p:cNvSpPr txBox="1"/>
          <p:nvPr/>
        </p:nvSpPr>
        <p:spPr>
          <a:xfrm>
            <a:off x="4496846" y="5918883"/>
            <a:ext cx="3198312" cy="646331"/>
          </a:xfrm>
          <a:prstGeom prst="rect">
            <a:avLst/>
          </a:prstGeom>
          <a:noFill/>
        </p:spPr>
        <p:txBody>
          <a:bodyPr wrap="none" lIns="91440" tIns="45720" rIns="91440" bIns="45720" rtlCol="0" anchor="t">
            <a:spAutoFit/>
          </a:bodyPr>
          <a:lstStyle/>
          <a:p>
            <a:pPr algn="ctr"/>
            <a:r>
              <a:rPr lang="en-US" dirty="0"/>
              <a:t>Shovelnose sturgeon</a:t>
            </a:r>
          </a:p>
          <a:p>
            <a:pPr algn="ctr"/>
            <a:r>
              <a:rPr lang="en-US" i="1" dirty="0" err="1"/>
              <a:t>Scaphirhynchus</a:t>
            </a:r>
            <a:r>
              <a:rPr lang="en-US" i="1" dirty="0"/>
              <a:t> </a:t>
            </a:r>
            <a:r>
              <a:rPr lang="en-US" i="1" dirty="0" err="1"/>
              <a:t>platorynchus</a:t>
            </a:r>
            <a:endParaRPr lang="en-US" i="1" dirty="0"/>
          </a:p>
        </p:txBody>
      </p:sp>
      <p:sp>
        <p:nvSpPr>
          <p:cNvPr id="9" name="TextBox 8">
            <a:extLst>
              <a:ext uri="{FF2B5EF4-FFF2-40B4-BE49-F238E27FC236}">
                <a16:creationId xmlns:a16="http://schemas.microsoft.com/office/drawing/2014/main" id="{06F91860-10D6-FEF8-B33D-7283AF396F64}"/>
              </a:ext>
            </a:extLst>
          </p:cNvPr>
          <p:cNvSpPr txBox="1"/>
          <p:nvPr/>
        </p:nvSpPr>
        <p:spPr>
          <a:xfrm>
            <a:off x="10113372" y="6195882"/>
            <a:ext cx="1774846" cy="369332"/>
          </a:xfrm>
          <a:prstGeom prst="rect">
            <a:avLst/>
          </a:prstGeom>
          <a:noFill/>
        </p:spPr>
        <p:txBody>
          <a:bodyPr wrap="none" rtlCol="0">
            <a:spAutoFit/>
          </a:bodyPr>
          <a:lstStyle/>
          <a:p>
            <a:pPr algn="r"/>
            <a:r>
              <a:rPr lang="en-US" dirty="0"/>
              <a:t>Credit: WI DNR</a:t>
            </a:r>
            <a:endParaRPr lang="en-US" i="1" dirty="0"/>
          </a:p>
        </p:txBody>
      </p:sp>
    </p:spTree>
    <p:extLst>
      <p:ext uri="{BB962C8B-B14F-4D97-AF65-F5344CB8AC3E}">
        <p14:creationId xmlns:p14="http://schemas.microsoft.com/office/powerpoint/2010/main" val="314511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otograph of lake sturgeon being measured. Scientists are measuring its length.">
            <a:extLst>
              <a:ext uri="{FF2B5EF4-FFF2-40B4-BE49-F238E27FC236}">
                <a16:creationId xmlns:a16="http://schemas.microsoft.com/office/drawing/2014/main" id="{4452FACC-6025-BDA4-BA34-BC6C8E7CE314}"/>
              </a:ext>
            </a:extLst>
          </p:cNvPr>
          <p:cNvSpPr>
            <a:spLocks noGrp="1"/>
          </p:cNvSpPr>
          <p:nvPr>
            <p:ph type="title"/>
          </p:nvPr>
        </p:nvSpPr>
        <p:spPr/>
        <p:txBody>
          <a:bodyPr/>
          <a:lstStyle/>
          <a:p>
            <a:r>
              <a:rPr lang="en-US" dirty="0">
                <a:cs typeface="Arial"/>
              </a:rPr>
              <a:t>Lake Sturgeon Length</a:t>
            </a:r>
          </a:p>
        </p:txBody>
      </p:sp>
      <p:pic>
        <p:nvPicPr>
          <p:cNvPr id="1026" name="Picture 2" descr="Photo of a lake sturgeon on a board being measured for length by sturgeon scientists. Length is the distance from the tip of the snout to the tip of the tail.  ">
            <a:extLst>
              <a:ext uri="{FF2B5EF4-FFF2-40B4-BE49-F238E27FC236}">
                <a16:creationId xmlns:a16="http://schemas.microsoft.com/office/drawing/2014/main" id="{4568541C-FF08-BC80-1227-36991A408D7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98" t="17450" r="4918" b="25570"/>
          <a:stretch>
            <a:fillRect/>
          </a:stretch>
        </p:blipFill>
        <p:spPr bwMode="auto">
          <a:xfrm>
            <a:off x="1338251" y="1951892"/>
            <a:ext cx="9506540" cy="4013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D5560A-87A0-47A6-4921-5130F7E2DBA4}"/>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spTree>
    <p:extLst>
      <p:ext uri="{BB962C8B-B14F-4D97-AF65-F5344CB8AC3E}">
        <p14:creationId xmlns:p14="http://schemas.microsoft.com/office/powerpoint/2010/main" val="367433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C530-8B88-B158-70BD-030671CB7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94A7C-19F9-A838-637D-807BDC7BF860}"/>
              </a:ext>
            </a:extLst>
          </p:cNvPr>
          <p:cNvSpPr>
            <a:spLocks noGrp="1"/>
          </p:cNvSpPr>
          <p:nvPr>
            <p:ph type="title"/>
          </p:nvPr>
        </p:nvSpPr>
        <p:spPr/>
        <p:txBody>
          <a:bodyPr/>
          <a:lstStyle/>
          <a:p>
            <a:r>
              <a:rPr lang="en-US" dirty="0">
                <a:cs typeface="Arial"/>
              </a:rPr>
              <a:t>Lake Sturgeon Girth</a:t>
            </a:r>
            <a:endParaRPr lang="en-US" dirty="0"/>
          </a:p>
        </p:txBody>
      </p:sp>
      <p:sp>
        <p:nvSpPr>
          <p:cNvPr id="4" name="TextBox 3">
            <a:extLst>
              <a:ext uri="{FF2B5EF4-FFF2-40B4-BE49-F238E27FC236}">
                <a16:creationId xmlns:a16="http://schemas.microsoft.com/office/drawing/2014/main" id="{6B330576-35AF-FA25-2855-83D9B02462E7}"/>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2052" name="Picture 4" descr="Photo of a lake sturgeon, front view, highlighting the fish's girth around the widest part of its body, near the pectoral fins. Pectoral fins are behind the head.">
            <a:extLst>
              <a:ext uri="{FF2B5EF4-FFF2-40B4-BE49-F238E27FC236}">
                <a16:creationId xmlns:a16="http://schemas.microsoft.com/office/drawing/2014/main" id="{388BFC27-4E31-7081-036A-6820CECDE6B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01" t="7392" r="4530" b="13142"/>
          <a:stretch>
            <a:fillRect/>
          </a:stretch>
        </p:blipFill>
        <p:spPr bwMode="auto">
          <a:xfrm>
            <a:off x="2405032" y="1690688"/>
            <a:ext cx="7381936" cy="435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9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9C074-A0FA-04CA-B642-0378ECB88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85AC1-6E94-75F8-39D2-3E828E5790C5}"/>
              </a:ext>
            </a:extLst>
          </p:cNvPr>
          <p:cNvSpPr>
            <a:spLocks noGrp="1"/>
          </p:cNvSpPr>
          <p:nvPr>
            <p:ph type="title"/>
          </p:nvPr>
        </p:nvSpPr>
        <p:spPr/>
        <p:txBody>
          <a:bodyPr/>
          <a:lstStyle/>
          <a:p>
            <a:r>
              <a:rPr lang="en-US" dirty="0">
                <a:cs typeface="Arial"/>
              </a:rPr>
              <a:t>Fins of a Lake Sturgeon</a:t>
            </a:r>
            <a:endParaRPr lang="en-US" dirty="0"/>
          </a:p>
        </p:txBody>
      </p:sp>
      <p:sp>
        <p:nvSpPr>
          <p:cNvPr id="4" name="TextBox 3">
            <a:extLst>
              <a:ext uri="{FF2B5EF4-FFF2-40B4-BE49-F238E27FC236}">
                <a16:creationId xmlns:a16="http://schemas.microsoft.com/office/drawing/2014/main" id="{D7B56F73-3001-FBD5-34F1-B5E3082558A7}"/>
              </a:ext>
            </a:extLst>
          </p:cNvPr>
          <p:cNvSpPr txBox="1"/>
          <p:nvPr/>
        </p:nvSpPr>
        <p:spPr>
          <a:xfrm>
            <a:off x="10113372" y="6195882"/>
            <a:ext cx="1774846" cy="369332"/>
          </a:xfrm>
          <a:prstGeom prst="rect">
            <a:avLst/>
          </a:prstGeom>
          <a:noFill/>
        </p:spPr>
        <p:txBody>
          <a:bodyPr wrap="none" rtlCol="0">
            <a:spAutoFit/>
          </a:bodyPr>
          <a:lstStyle/>
          <a:p>
            <a:pPr algn="r"/>
            <a:r>
              <a:rPr lang="en-US" dirty="0"/>
              <a:t>Credit: WI DNR</a:t>
            </a:r>
            <a:endParaRPr lang="en-US" i="1" dirty="0"/>
          </a:p>
        </p:txBody>
      </p:sp>
      <p:pic>
        <p:nvPicPr>
          <p:cNvPr id="6" name="Content Placeholder 5" descr="Illustration (lateral (side) view) of a lake sturgeon with the fins marked. The fins are: pectoral, pelvic, anal, dorsal and caudal.">
            <a:extLst>
              <a:ext uri="{FF2B5EF4-FFF2-40B4-BE49-F238E27FC236}">
                <a16:creationId xmlns:a16="http://schemas.microsoft.com/office/drawing/2014/main" id="{4E61C111-A0C9-DFAB-F565-2381A6C22157}"/>
              </a:ext>
            </a:extLst>
          </p:cNvPr>
          <p:cNvPicPr>
            <a:picLocks noGrp="1" noChangeAspect="1"/>
          </p:cNvPicPr>
          <p:nvPr>
            <p:ph idx="1"/>
          </p:nvPr>
        </p:nvPicPr>
        <p:blipFill>
          <a:blip r:embed="rId3"/>
          <a:stretch>
            <a:fillRect/>
          </a:stretch>
        </p:blipFill>
        <p:spPr>
          <a:xfrm>
            <a:off x="1835150" y="2356644"/>
            <a:ext cx="8521700" cy="3289300"/>
          </a:xfrm>
        </p:spPr>
      </p:pic>
    </p:spTree>
    <p:extLst>
      <p:ext uri="{BB962C8B-B14F-4D97-AF65-F5344CB8AC3E}">
        <p14:creationId xmlns:p14="http://schemas.microsoft.com/office/powerpoint/2010/main" val="254699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53FC-D3E8-56BC-66F5-62833C501EAA}"/>
            </a:ext>
          </a:extLst>
        </p:cNvPr>
        <p:cNvGrpSpPr/>
        <p:nvPr/>
      </p:nvGrpSpPr>
      <p:grpSpPr>
        <a:xfrm>
          <a:off x="0" y="0"/>
          <a:ext cx="0" cy="0"/>
          <a:chOff x="0" y="0"/>
          <a:chExt cx="0" cy="0"/>
        </a:xfrm>
      </p:grpSpPr>
      <p:sp>
        <p:nvSpPr>
          <p:cNvPr id="2" name="Title 1" descr="Photograph showing the head of a sturgeon, including the barbels (whisker-like, sensory organs) on its underside.">
            <a:extLst>
              <a:ext uri="{FF2B5EF4-FFF2-40B4-BE49-F238E27FC236}">
                <a16:creationId xmlns:a16="http://schemas.microsoft.com/office/drawing/2014/main" id="{D8C33A3A-8C6F-3553-D116-399636DE3EEF}"/>
              </a:ext>
            </a:extLst>
          </p:cNvPr>
          <p:cNvSpPr>
            <a:spLocks noGrp="1"/>
          </p:cNvSpPr>
          <p:nvPr>
            <p:ph type="title"/>
          </p:nvPr>
        </p:nvSpPr>
        <p:spPr/>
        <p:txBody>
          <a:bodyPr/>
          <a:lstStyle/>
          <a:p>
            <a:r>
              <a:rPr lang="en-US" dirty="0">
                <a:cs typeface="Arial"/>
              </a:rPr>
              <a:t>The Head of a Lake Sturgeon</a:t>
            </a:r>
            <a:endParaRPr lang="en-US" dirty="0"/>
          </a:p>
        </p:txBody>
      </p:sp>
      <p:sp>
        <p:nvSpPr>
          <p:cNvPr id="4" name="TextBox 3">
            <a:extLst>
              <a:ext uri="{FF2B5EF4-FFF2-40B4-BE49-F238E27FC236}">
                <a16:creationId xmlns:a16="http://schemas.microsoft.com/office/drawing/2014/main" id="{C764CAD3-D798-CD42-98DC-65576777BF0D}"/>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4098" name="Picture 2" descr="Close-up photo of the head of a lake sturgeon, showing the fish's snout, barbels, gills and eyes.  ">
            <a:extLst>
              <a:ext uri="{FF2B5EF4-FFF2-40B4-BE49-F238E27FC236}">
                <a16:creationId xmlns:a16="http://schemas.microsoft.com/office/drawing/2014/main" id="{2CDE5D51-59BA-6FA5-F1DA-B2BFFD5A08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501" t="13790" r="4858" b="7406"/>
          <a:stretch>
            <a:fillRect/>
          </a:stretch>
        </p:blipFill>
        <p:spPr bwMode="auto">
          <a:xfrm>
            <a:off x="2513058" y="1690688"/>
            <a:ext cx="7165883" cy="44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5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CB45-367B-CBFB-F025-5F40EEAF9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0F9EF-5BD7-91EE-B322-C996F3F28649}"/>
              </a:ext>
            </a:extLst>
          </p:cNvPr>
          <p:cNvSpPr>
            <a:spLocks noGrp="1"/>
          </p:cNvSpPr>
          <p:nvPr>
            <p:ph type="title"/>
          </p:nvPr>
        </p:nvSpPr>
        <p:spPr/>
        <p:txBody>
          <a:bodyPr/>
          <a:lstStyle/>
          <a:p>
            <a:r>
              <a:rPr lang="en-US" dirty="0">
                <a:cs typeface="Arial"/>
              </a:rPr>
              <a:t>Juvenile Lake Sturgeon</a:t>
            </a:r>
            <a:endParaRPr lang="en-US" dirty="0"/>
          </a:p>
        </p:txBody>
      </p:sp>
      <p:sp>
        <p:nvSpPr>
          <p:cNvPr id="4" name="TextBox 3">
            <a:extLst>
              <a:ext uri="{FF2B5EF4-FFF2-40B4-BE49-F238E27FC236}">
                <a16:creationId xmlns:a16="http://schemas.microsoft.com/office/drawing/2014/main" id="{2AD35BB8-63B8-E50E-3C14-C4C37027A298}"/>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5122" name="Picture 2" descr="Photograph of a very young juvenile sturgeon, showing its set of scutes which act as protection for the fish – like armor.">
            <a:extLst>
              <a:ext uri="{FF2B5EF4-FFF2-40B4-BE49-F238E27FC236}">
                <a16:creationId xmlns:a16="http://schemas.microsoft.com/office/drawing/2014/main" id="{B309AA95-4B76-C20D-1652-C617418D767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91" t="7370" r="5695" b="13243"/>
          <a:stretch>
            <a:fillRect/>
          </a:stretch>
        </p:blipFill>
        <p:spPr bwMode="auto">
          <a:xfrm>
            <a:off x="2552700" y="1690688"/>
            <a:ext cx="7086600" cy="435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3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B9B2-6407-5453-DC4E-36A89C94B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98F2A-58E5-2659-BE94-A105D9BB56DA}"/>
              </a:ext>
            </a:extLst>
          </p:cNvPr>
          <p:cNvSpPr>
            <a:spLocks noGrp="1"/>
          </p:cNvSpPr>
          <p:nvPr>
            <p:ph type="title"/>
          </p:nvPr>
        </p:nvSpPr>
        <p:spPr/>
        <p:txBody>
          <a:bodyPr/>
          <a:lstStyle/>
          <a:p>
            <a:r>
              <a:rPr lang="en-US" dirty="0">
                <a:cs typeface="Arial"/>
              </a:rPr>
              <a:t>Scutes on an Adult Lake Sturgeon</a:t>
            </a:r>
            <a:endParaRPr lang="en-US" dirty="0"/>
          </a:p>
        </p:txBody>
      </p:sp>
      <p:sp>
        <p:nvSpPr>
          <p:cNvPr id="4" name="TextBox 3">
            <a:extLst>
              <a:ext uri="{FF2B5EF4-FFF2-40B4-BE49-F238E27FC236}">
                <a16:creationId xmlns:a16="http://schemas.microsoft.com/office/drawing/2014/main" id="{A38821B4-5E52-0C3A-57BF-2CCE8D20D250}"/>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6146" name="Picture 2" descr="Photo of the body of an adult lake sturgeon, showing the row of scutes (bony plates) on top of its torso.">
            <a:extLst>
              <a:ext uri="{FF2B5EF4-FFF2-40B4-BE49-F238E27FC236}">
                <a16:creationId xmlns:a16="http://schemas.microsoft.com/office/drawing/2014/main" id="{5AD314AB-6EBD-A54C-0236-3949D048BE6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53" t="7505" r="4839" b="12795"/>
          <a:stretch>
            <a:fillRect/>
          </a:stretch>
        </p:blipFill>
        <p:spPr bwMode="auto">
          <a:xfrm>
            <a:off x="2555488" y="1690688"/>
            <a:ext cx="7081024" cy="417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5BB37-959F-F4D4-E021-C19024715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B3E99-68D0-1F24-1348-26C82E36C9E5}"/>
              </a:ext>
            </a:extLst>
          </p:cNvPr>
          <p:cNvSpPr>
            <a:spLocks noGrp="1"/>
          </p:cNvSpPr>
          <p:nvPr>
            <p:ph type="title"/>
          </p:nvPr>
        </p:nvSpPr>
        <p:spPr/>
        <p:txBody>
          <a:bodyPr/>
          <a:lstStyle/>
          <a:p>
            <a:r>
              <a:rPr lang="en-US" dirty="0">
                <a:cs typeface="Arial"/>
              </a:rPr>
              <a:t>Mouth of a Lake Sturgeon</a:t>
            </a:r>
            <a:endParaRPr lang="en-US" dirty="0"/>
          </a:p>
        </p:txBody>
      </p:sp>
      <p:sp>
        <p:nvSpPr>
          <p:cNvPr id="4" name="TextBox 3">
            <a:extLst>
              <a:ext uri="{FF2B5EF4-FFF2-40B4-BE49-F238E27FC236}">
                <a16:creationId xmlns:a16="http://schemas.microsoft.com/office/drawing/2014/main" id="{0483ECC6-A728-F26D-FEEE-1DE91AAC1328}"/>
              </a:ext>
            </a:extLst>
          </p:cNvPr>
          <p:cNvSpPr txBox="1"/>
          <p:nvPr/>
        </p:nvSpPr>
        <p:spPr>
          <a:xfrm>
            <a:off x="9331043" y="6195882"/>
            <a:ext cx="2557175" cy="369332"/>
          </a:xfrm>
          <a:prstGeom prst="rect">
            <a:avLst/>
          </a:prstGeom>
          <a:noFill/>
        </p:spPr>
        <p:txBody>
          <a:bodyPr wrap="none" lIns="91440" tIns="45720" rIns="91440" bIns="45720" rtlCol="0" anchor="t">
            <a:spAutoFit/>
          </a:bodyPr>
          <a:lstStyle/>
          <a:p>
            <a:pPr algn="r"/>
            <a:r>
              <a:rPr lang="en-US" dirty="0"/>
              <a:t>Photo: Titus Seilheimer</a:t>
            </a:r>
            <a:endParaRPr lang="en-US" i="1" dirty="0"/>
          </a:p>
        </p:txBody>
      </p:sp>
      <p:pic>
        <p:nvPicPr>
          <p:cNvPr id="7170" name="Picture 2" descr="Photograph of lake sturgeon underwater, showing its head with its protrusible (extended), sucker-like mouth. ">
            <a:extLst>
              <a:ext uri="{FF2B5EF4-FFF2-40B4-BE49-F238E27FC236}">
                <a16:creationId xmlns:a16="http://schemas.microsoft.com/office/drawing/2014/main" id="{19B55CF7-6308-2E3A-6099-1C752483D2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9888" y="1690688"/>
            <a:ext cx="5252224" cy="484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86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SG-SavingOurSturgeon" id="{A37607FC-6C81-BA41-8CDD-AAC1646B94BB}" vid="{01E82862-3B67-4B4A-B92F-FE7E6BD2B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1079</Words>
  <Application>Microsoft Macintosh PowerPoint</Application>
  <PresentationFormat>Widescreen</PresentationFormat>
  <Paragraphs>71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Symbol</vt:lpstr>
      <vt:lpstr>Office Theme</vt:lpstr>
      <vt:lpstr>Sketch a Sturgeon</vt:lpstr>
      <vt:lpstr>Sturgeon Species Found in Wisconsin</vt:lpstr>
      <vt:lpstr>Lake Sturgeon Length</vt:lpstr>
      <vt:lpstr>Lake Sturgeon Girth</vt:lpstr>
      <vt:lpstr>Fins of a Lake Sturgeon</vt:lpstr>
      <vt:lpstr>The Head of a Lake Sturgeon</vt:lpstr>
      <vt:lpstr>Juvenile Lake Sturgeon</vt:lpstr>
      <vt:lpstr>Scutes on an Adult Lake Sturgeon</vt:lpstr>
      <vt:lpstr>Mouth of a Lake Sturgeon</vt:lpstr>
      <vt:lpstr>Underside of Lake Sturgeon Head</vt:lpstr>
      <vt:lpstr>Juvenile Lake Sturgeon</vt:lpstr>
      <vt:lpstr>3D Model of a Lake Sturgeon</vt:lpstr>
      <vt:lpstr>Drawing Challenge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 a Sturgeon</dc:title>
  <dc:subject/>
  <dc:creator>Wisconsin Sea Grant</dc:creator>
  <cp:keywords/>
  <dc:description/>
  <cp:lastModifiedBy>Sarah Congdon</cp:lastModifiedBy>
  <cp:revision>166</cp:revision>
  <dcterms:created xsi:type="dcterms:W3CDTF">2025-10-15T18:02:47Z</dcterms:created>
  <dcterms:modified xsi:type="dcterms:W3CDTF">2025-10-21T21:30:00Z</dcterms:modified>
  <cp:category/>
</cp:coreProperties>
</file>