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72" r:id="rId3"/>
    <p:sldId id="291" r:id="rId4"/>
    <p:sldId id="290" r:id="rId5"/>
    <p:sldId id="292" r:id="rId6"/>
    <p:sldId id="281" r:id="rId7"/>
    <p:sldId id="295" r:id="rId8"/>
    <p:sldId id="293" r:id="rId9"/>
    <p:sldId id="296" r:id="rId10"/>
    <p:sldId id="29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3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76656" autoAdjust="0"/>
  </p:normalViewPr>
  <p:slideViewPr>
    <p:cSldViewPr snapToGrid="0">
      <p:cViewPr varScale="1">
        <p:scale>
          <a:sx n="52" d="100"/>
          <a:sy n="52" d="100"/>
        </p:scale>
        <p:origin x="12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A3683-9F61-4F47-975E-8BA3BEDC20ED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F8B0B-4FCC-4483-9DCE-B034B45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5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F8B0B-4FCC-4483-9DCE-B034B45277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25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45CB6-B498-4D42-BAD5-DA81EE8573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73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45CB6-B498-4D42-BAD5-DA81EE8573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77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45CB6-B498-4D42-BAD5-DA81EE8573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9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45CB6-B498-4D42-BAD5-DA81EE8573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03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45CB6-B498-4D42-BAD5-DA81EE8573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45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45CB6-B498-4D42-BAD5-DA81EE8573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31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45CB6-B498-4D42-BAD5-DA81EE8573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84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045CB6-B498-4D42-BAD5-DA81EE8573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5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F968-5F1A-4CA4-A3BF-5D592481E0B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993D-815B-4FF2-82E0-6B767F49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56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F968-5F1A-4CA4-A3BF-5D592481E0B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993D-815B-4FF2-82E0-6B767F49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1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F968-5F1A-4CA4-A3BF-5D592481E0B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993D-815B-4FF2-82E0-6B767F49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8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F968-5F1A-4CA4-A3BF-5D592481E0B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993D-815B-4FF2-82E0-6B767F49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3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F968-5F1A-4CA4-A3BF-5D592481E0B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993D-815B-4FF2-82E0-6B767F49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F968-5F1A-4CA4-A3BF-5D592481E0B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993D-815B-4FF2-82E0-6B767F49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4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F968-5F1A-4CA4-A3BF-5D592481E0B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993D-815B-4FF2-82E0-6B767F49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9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F968-5F1A-4CA4-A3BF-5D592481E0B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993D-815B-4FF2-82E0-6B767F49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44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F968-5F1A-4CA4-A3BF-5D592481E0B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993D-815B-4FF2-82E0-6B767F49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F968-5F1A-4CA4-A3BF-5D592481E0B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993D-815B-4FF2-82E0-6B767F49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04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F968-5F1A-4CA4-A3BF-5D592481E0B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F993D-815B-4FF2-82E0-6B767F49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0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8F968-5F1A-4CA4-A3BF-5D592481E0B1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F993D-815B-4FF2-82E0-6B767F49A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5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359189" cy="6904080"/>
          </a:xfrm>
          <a:prstGeom prst="rect">
            <a:avLst/>
          </a:prstGeom>
        </p:spPr>
      </p:pic>
      <p:sp>
        <p:nvSpPr>
          <p:cNvPr id="13" name="Rectangle 1026"/>
          <p:cNvSpPr txBox="1">
            <a:spLocks noChangeArrowheads="1"/>
          </p:cNvSpPr>
          <p:nvPr/>
        </p:nvSpPr>
        <p:spPr bwMode="auto">
          <a:xfrm>
            <a:off x="3638623" y="1196611"/>
            <a:ext cx="5376423" cy="287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kern="0" spc="-100" dirty="0" smtClean="0">
                <a:solidFill>
                  <a:srgbClr val="00529B"/>
                </a:solidFill>
                <a:latin typeface="Georgia"/>
                <a:ea typeface="+mj-ea"/>
                <a:cs typeface="Georgia"/>
              </a:rPr>
              <a:t>Reporting on Metrics Associated with HCE and SFA</a:t>
            </a:r>
          </a:p>
          <a:p>
            <a:pPr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kern="0" spc="-100" dirty="0">
                <a:solidFill>
                  <a:srgbClr val="00529B"/>
                </a:solidFill>
                <a:latin typeface="Georgia"/>
                <a:ea typeface="+mj-ea"/>
                <a:cs typeface="Georgia"/>
              </a:rPr>
              <a:t>A</a:t>
            </a:r>
            <a:r>
              <a:rPr lang="en-US" sz="2400" b="1" kern="0" spc="-100" dirty="0" smtClean="0">
                <a:solidFill>
                  <a:srgbClr val="00529B"/>
                </a:solidFill>
                <a:latin typeface="Georgia"/>
                <a:ea typeface="+mj-ea"/>
                <a:cs typeface="Georgia"/>
              </a:rPr>
              <a:t>n </a:t>
            </a:r>
            <a:r>
              <a:rPr lang="en-US" sz="2400" b="1" kern="0" spc="-100" dirty="0">
                <a:solidFill>
                  <a:srgbClr val="00529B"/>
                </a:solidFill>
                <a:latin typeface="Georgia"/>
                <a:ea typeface="+mj-ea"/>
                <a:cs typeface="Georgia"/>
              </a:rPr>
              <a:t>overview of </a:t>
            </a:r>
            <a:r>
              <a:rPr lang="en-US" sz="2400" b="1" kern="0" spc="-100" dirty="0" smtClean="0">
                <a:solidFill>
                  <a:srgbClr val="00529B"/>
                </a:solidFill>
                <a:latin typeface="Georgia"/>
                <a:ea typeface="+mj-ea"/>
                <a:cs typeface="Georgia"/>
              </a:rPr>
              <a:t> our approach, challenges &amp; opportunities</a:t>
            </a:r>
            <a:endParaRPr lang="en-US" sz="1400" b="1" kern="0" dirty="0" smtClean="0">
              <a:solidFill>
                <a:srgbClr val="00529B"/>
              </a:solidFill>
              <a:latin typeface="Calibri"/>
              <a:ea typeface="+mj-ea"/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120714-2EB9-6E4F-B2EF-7A79F9EE9B90}"/>
              </a:ext>
            </a:extLst>
          </p:cNvPr>
          <p:cNvCxnSpPr/>
          <p:nvPr/>
        </p:nvCxnSpPr>
        <p:spPr>
          <a:xfrm rot="5400000">
            <a:off x="2342879" y="-2393429"/>
            <a:ext cx="0" cy="5282764"/>
          </a:xfrm>
          <a:prstGeom prst="line">
            <a:avLst/>
          </a:prstGeom>
          <a:ln w="142875" cap="rnd" cmpd="sng" algn="ctr">
            <a:solidFill>
              <a:schemeClr val="bg1">
                <a:alpha val="41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D5AE52-8EDB-2D42-9C48-7B7986CED66C}"/>
              </a:ext>
            </a:extLst>
          </p:cNvPr>
          <p:cNvCxnSpPr>
            <a:cxnSpLocks/>
          </p:cNvCxnSpPr>
          <p:nvPr/>
        </p:nvCxnSpPr>
        <p:spPr>
          <a:xfrm flipH="1">
            <a:off x="4245869" y="635000"/>
            <a:ext cx="5012431" cy="0"/>
          </a:xfrm>
          <a:prstGeom prst="line">
            <a:avLst/>
          </a:prstGeom>
          <a:ln w="171450" cap="rnd" cmpd="sng" algn="ctr">
            <a:solidFill>
              <a:schemeClr val="bg1">
                <a:alpha val="41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FAE404-FDEE-FB40-8106-7752A93332A7}"/>
              </a:ext>
            </a:extLst>
          </p:cNvPr>
          <p:cNvCxnSpPr/>
          <p:nvPr/>
        </p:nvCxnSpPr>
        <p:spPr>
          <a:xfrm>
            <a:off x="3255672" y="1423169"/>
            <a:ext cx="0" cy="2470727"/>
          </a:xfrm>
          <a:prstGeom prst="line">
            <a:avLst/>
          </a:prstGeom>
          <a:ln w="111125" cap="rnd">
            <a:solidFill>
              <a:srgbClr val="FFD2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10809" y="1150515"/>
            <a:ext cx="2929978" cy="3535444"/>
            <a:chOff x="933267" y="857440"/>
            <a:chExt cx="2929978" cy="353544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10A4769-4D9E-B248-8F66-DC46D26D2433}"/>
                </a:ext>
              </a:extLst>
            </p:cNvPr>
            <p:cNvGrpSpPr/>
            <p:nvPr/>
          </p:nvGrpSpPr>
          <p:grpSpPr>
            <a:xfrm>
              <a:off x="933267" y="857440"/>
              <a:ext cx="2929978" cy="2484406"/>
              <a:chOff x="258241" y="792796"/>
              <a:chExt cx="3874236" cy="3285067"/>
            </a:xfrm>
          </p:grpSpPr>
          <p:pic>
            <p:nvPicPr>
              <p:cNvPr id="18" name="Picture 17" descr="desglogo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8241" y="792796"/>
                <a:ext cx="3874236" cy="3285067"/>
              </a:xfrm>
              <a:prstGeom prst="rect">
                <a:avLst/>
              </a:prstGeom>
            </p:spPr>
          </p:pic>
          <p:pic>
            <p:nvPicPr>
              <p:cNvPr id="19" name="Picture 18" descr="desglogo.png">
                <a:extLst>
                  <a:ext uri="{FF2B5EF4-FFF2-40B4-BE49-F238E27FC236}">
                    <a16:creationId xmlns:a16="http://schemas.microsoft.com/office/drawing/2014/main" id="{42E46245-DECA-6A4F-9DE4-25ACB3B646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8241" y="792796"/>
                <a:ext cx="3874236" cy="3285067"/>
              </a:xfrm>
              <a:prstGeom prst="rect">
                <a:avLst/>
              </a:prstGeom>
            </p:spPr>
          </p:pic>
        </p:grpSp>
        <p:sp>
          <p:nvSpPr>
            <p:cNvPr id="20" name="Rectangle 1027">
              <a:extLst>
                <a:ext uri="{FF2B5EF4-FFF2-40B4-BE49-F238E27FC236}">
                  <a16:creationId xmlns:a16="http://schemas.microsoft.com/office/drawing/2014/main" id="{0E5D1EED-90CC-3441-B939-00AEE68B0E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553" y="3217210"/>
              <a:ext cx="2467627" cy="1175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lnSpc>
                  <a:spcPts val="1400"/>
                </a:lnSpc>
                <a:spcBef>
                  <a:spcPct val="20000"/>
                </a:spcBef>
                <a:spcAft>
                  <a:spcPts val="1200"/>
                </a:spcAft>
                <a:buClr>
                  <a:schemeClr val="accent6">
                    <a:lumMod val="75000"/>
                  </a:schemeClr>
                </a:buClr>
              </a:pPr>
              <a:r>
                <a:rPr lang="en-US" sz="1400" b="1" i="1" kern="0" dirty="0">
                  <a:solidFill>
                    <a:srgbClr val="00529B"/>
                  </a:solidFill>
                  <a:latin typeface="Georgia" panose="02040502050405020303" pitchFamily="18" charset="0"/>
                </a:rPr>
                <a:t>Science serving the </a:t>
              </a:r>
              <a:br>
                <a:rPr lang="en-US" sz="1400" b="1" i="1" kern="0" dirty="0">
                  <a:solidFill>
                    <a:srgbClr val="00529B"/>
                  </a:solidFill>
                  <a:latin typeface="Georgia" panose="02040502050405020303" pitchFamily="18" charset="0"/>
                </a:rPr>
              </a:br>
              <a:r>
                <a:rPr lang="en-US" sz="1400" b="1" i="1" kern="0" dirty="0">
                  <a:solidFill>
                    <a:srgbClr val="00529B"/>
                  </a:solidFill>
                  <a:latin typeface="Georgia" panose="02040502050405020303" pitchFamily="18" charset="0"/>
                </a:rPr>
                <a:t>Delaware coast!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70A71BB-111B-0E4F-BEF3-D5732A66481D}"/>
              </a:ext>
            </a:extLst>
          </p:cNvPr>
          <p:cNvCxnSpPr>
            <a:cxnSpLocks/>
          </p:cNvCxnSpPr>
          <p:nvPr/>
        </p:nvCxnSpPr>
        <p:spPr>
          <a:xfrm>
            <a:off x="3863247" y="857440"/>
            <a:ext cx="2633303" cy="0"/>
          </a:xfrm>
          <a:prstGeom prst="line">
            <a:avLst/>
          </a:prstGeom>
          <a:ln w="104775" cap="rnd" cmpd="sng" algn="ctr">
            <a:solidFill>
              <a:schemeClr val="bg1">
                <a:alpha val="41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2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31E52E7-876E-2143-BE8A-012004443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2213196" y="2186080"/>
            <a:ext cx="6858000" cy="248584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8E24D09-7770-664A-9B3E-AE2F10022505}"/>
              </a:ext>
            </a:extLst>
          </p:cNvPr>
          <p:cNvSpPr txBox="1">
            <a:spLocks/>
          </p:cNvSpPr>
          <p:nvPr/>
        </p:nvSpPr>
        <p:spPr>
          <a:xfrm>
            <a:off x="5559814" y="3844297"/>
            <a:ext cx="3378050" cy="61741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dirty="0">
                <a:solidFill>
                  <a:srgbClr val="767676"/>
                </a:solidFill>
                <a:latin typeface="Georgia"/>
                <a:cs typeface="Georgia"/>
              </a:rPr>
              <a:t>Questions…</a:t>
            </a:r>
          </a:p>
          <a:p>
            <a:pPr algn="ctr"/>
            <a:r>
              <a:rPr lang="en-US" sz="3000" b="1" i="1" dirty="0">
                <a:solidFill>
                  <a:srgbClr val="767676"/>
                </a:solidFill>
                <a:latin typeface="+mn-lt"/>
              </a:rPr>
              <a:t>And Thank You!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B366027-BD6D-C846-9591-BF69AD5A5596}"/>
              </a:ext>
            </a:extLst>
          </p:cNvPr>
          <p:cNvSpPr txBox="1">
            <a:spLocks/>
          </p:cNvSpPr>
          <p:nvPr/>
        </p:nvSpPr>
        <p:spPr>
          <a:xfrm>
            <a:off x="1683176" y="1210505"/>
            <a:ext cx="4387257" cy="3251203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kern="600" dirty="0" smtClean="0">
                <a:ln w="10541" cmpd="sng">
                  <a:noFill/>
                  <a:prstDash val="solid"/>
                </a:ln>
                <a:solidFill>
                  <a:srgbClr val="00529B"/>
                </a:solidFill>
              </a:rPr>
              <a:t>Communication &amp; education </a:t>
            </a:r>
            <a:r>
              <a:rPr lang="en-US" sz="2400" b="1" kern="600" dirty="0" smtClean="0">
                <a:ln w="10541" cmpd="sng">
                  <a:noFill/>
                  <a:prstDash val="solid"/>
                </a:ln>
                <a:solidFill>
                  <a:srgbClr val="00529B"/>
                </a:solidFill>
              </a:rPr>
              <a:t>key</a:t>
            </a:r>
            <a:endParaRPr lang="en-US" sz="2400" b="1" kern="600" dirty="0" smtClean="0">
              <a:ln w="10541" cmpd="sng">
                <a:noFill/>
                <a:prstDash val="solid"/>
              </a:ln>
              <a:solidFill>
                <a:srgbClr val="00529B"/>
              </a:solidFill>
            </a:endParaRPr>
          </a:p>
          <a:p>
            <a:pPr>
              <a:spcBef>
                <a:spcPts val="0"/>
              </a:spcBef>
            </a:pPr>
            <a:r>
              <a:rPr lang="en-US" sz="2400" b="1" kern="600" dirty="0" smtClean="0">
                <a:ln w="10541" cmpd="sng">
                  <a:noFill/>
                  <a:prstDash val="solid"/>
                </a:ln>
                <a:solidFill>
                  <a:srgbClr val="00529B"/>
                </a:solidFill>
              </a:rPr>
              <a:t>Challenges </a:t>
            </a:r>
            <a:r>
              <a:rPr lang="en-US" sz="2400" b="1" kern="600" dirty="0" smtClean="0">
                <a:ln w="10541" cmpd="sng">
                  <a:noFill/>
                  <a:prstDash val="solid"/>
                </a:ln>
                <a:solidFill>
                  <a:srgbClr val="00529B"/>
                </a:solidFill>
              </a:rPr>
              <a:t>with the metrics </a:t>
            </a:r>
            <a:r>
              <a:rPr lang="en-US" sz="2400" b="1" kern="600" dirty="0" smtClean="0">
                <a:ln w="10541" cmpd="sng">
                  <a:noFill/>
                  <a:prstDash val="solid"/>
                </a:ln>
                <a:solidFill>
                  <a:srgbClr val="00529B"/>
                </a:solidFill>
              </a:rPr>
              <a:t>themselves</a:t>
            </a:r>
          </a:p>
          <a:p>
            <a:pPr>
              <a:spcBef>
                <a:spcPts val="0"/>
              </a:spcBef>
            </a:pPr>
            <a:r>
              <a:rPr lang="en-US" sz="2400" b="1" kern="600" dirty="0">
                <a:ln w="10541" cmpd="sng">
                  <a:noFill/>
                  <a:prstDash val="solid"/>
                </a:ln>
                <a:solidFill>
                  <a:srgbClr val="00529B"/>
                </a:solidFill>
              </a:rPr>
              <a:t>Pros and cons to eSeaGrant</a:t>
            </a:r>
          </a:p>
          <a:p>
            <a:pPr>
              <a:spcBef>
                <a:spcPts val="0"/>
              </a:spcBef>
            </a:pPr>
            <a:endParaRPr lang="en-US" sz="2400" b="1" kern="600" dirty="0" smtClean="0">
              <a:ln w="10541" cmpd="sng">
                <a:noFill/>
                <a:prstDash val="solid"/>
              </a:ln>
              <a:solidFill>
                <a:srgbClr val="00529B"/>
              </a:solidFill>
            </a:endParaRPr>
          </a:p>
          <a:p>
            <a:pPr>
              <a:spcBef>
                <a:spcPts val="0"/>
              </a:spcBef>
            </a:pPr>
            <a:endParaRPr lang="en-US" sz="2400" dirty="0">
              <a:solidFill>
                <a:srgbClr val="00529B"/>
              </a:solidFill>
            </a:endParaRPr>
          </a:p>
          <a:p>
            <a:pPr marL="0" indent="0" algn="ctr">
              <a:spcBef>
                <a:spcPts val="0"/>
              </a:spcBef>
              <a:buFont typeface="Wingdings 2"/>
              <a:buNone/>
            </a:pPr>
            <a:endParaRPr lang="en-US" sz="2400" dirty="0">
              <a:solidFill>
                <a:srgbClr val="2269AB"/>
              </a:solidFill>
            </a:endParaRPr>
          </a:p>
        </p:txBody>
      </p:sp>
      <p:pic>
        <p:nvPicPr>
          <p:cNvPr id="24" name="Picture 23" descr="desglogo.png">
            <a:extLst>
              <a:ext uri="{FF2B5EF4-FFF2-40B4-BE49-F238E27FC236}">
                <a16:creationId xmlns:a16="http://schemas.microsoft.com/office/drawing/2014/main" id="{F12987D0-D3D1-7E4C-B727-23F6490105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666" y="-16995"/>
            <a:ext cx="2572107" cy="2180957"/>
          </a:xfrm>
          <a:prstGeom prst="rect">
            <a:avLst/>
          </a:prstGeom>
        </p:spPr>
      </p:pic>
      <p:sp>
        <p:nvSpPr>
          <p:cNvPr id="34" name="Rectangle 1026">
            <a:extLst>
              <a:ext uri="{FF2B5EF4-FFF2-40B4-BE49-F238E27FC236}">
                <a16:creationId xmlns:a16="http://schemas.microsoft.com/office/drawing/2014/main" id="{6FE1F883-B485-4946-9D52-AA45B35AA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635" y="373029"/>
            <a:ext cx="4221046" cy="79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kern="0" spc="-100" dirty="0" smtClean="0">
                <a:solidFill>
                  <a:srgbClr val="00529B"/>
                </a:solidFill>
                <a:latin typeface="Georgia"/>
                <a:ea typeface="+mj-ea"/>
                <a:cs typeface="+mj-cs"/>
              </a:rPr>
              <a:t>Take Home Message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srgbClr val="00529B"/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3531A4A-332E-9A45-AF0A-59C4F9D0B965}"/>
              </a:ext>
            </a:extLst>
          </p:cNvPr>
          <p:cNvCxnSpPr>
            <a:cxnSpLocks/>
          </p:cNvCxnSpPr>
          <p:nvPr/>
        </p:nvCxnSpPr>
        <p:spPr>
          <a:xfrm flipH="1">
            <a:off x="2547891" y="1067339"/>
            <a:ext cx="2404534" cy="0"/>
          </a:xfrm>
          <a:prstGeom prst="line">
            <a:avLst/>
          </a:prstGeom>
          <a:ln w="50800" cap="rnd" cmpd="sng" algn="ctr">
            <a:solidFill>
              <a:srgbClr val="FFD2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Rectangle 1027">
            <a:extLst>
              <a:ext uri="{FF2B5EF4-FFF2-40B4-BE49-F238E27FC236}">
                <a16:creationId xmlns:a16="http://schemas.microsoft.com/office/drawing/2014/main" id="{A695E9CB-0D1E-4D4A-99A8-8B8C027A3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0906" y="2023432"/>
            <a:ext cx="2467627" cy="117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lnSpc>
                <a:spcPts val="1400"/>
              </a:lnSpc>
              <a:spcBef>
                <a:spcPct val="20000"/>
              </a:spcBef>
              <a:spcAft>
                <a:spcPts val="1200"/>
              </a:spcAft>
              <a:buClr>
                <a:schemeClr val="accent6">
                  <a:lumMod val="75000"/>
                </a:schemeClr>
              </a:buClr>
            </a:pPr>
            <a:r>
              <a:rPr lang="en-US" sz="1400" b="1" i="1" kern="0" dirty="0">
                <a:solidFill>
                  <a:srgbClr val="00529B"/>
                </a:solidFill>
                <a:latin typeface="Georgia" panose="02040502050405020303" pitchFamily="18" charset="0"/>
              </a:rPr>
              <a:t>Science serving the </a:t>
            </a:r>
            <a:br>
              <a:rPr lang="en-US" sz="1400" b="1" i="1" kern="0" dirty="0">
                <a:solidFill>
                  <a:srgbClr val="00529B"/>
                </a:solidFill>
                <a:latin typeface="Georgia" panose="02040502050405020303" pitchFamily="18" charset="0"/>
              </a:rPr>
            </a:br>
            <a:r>
              <a:rPr lang="en-US" sz="1400" b="1" i="1" kern="0" dirty="0">
                <a:solidFill>
                  <a:srgbClr val="00529B"/>
                </a:solidFill>
                <a:latin typeface="Georgia" panose="02040502050405020303" pitchFamily="18" charset="0"/>
              </a:rPr>
              <a:t>Delaware coast!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4EFA3CF-E7E0-D24E-900A-43FBA7925E5A}"/>
              </a:ext>
            </a:extLst>
          </p:cNvPr>
          <p:cNvCxnSpPr/>
          <p:nvPr/>
        </p:nvCxnSpPr>
        <p:spPr>
          <a:xfrm rot="5400000">
            <a:off x="5153338" y="3731107"/>
            <a:ext cx="0" cy="5282764"/>
          </a:xfrm>
          <a:prstGeom prst="line">
            <a:avLst/>
          </a:prstGeom>
          <a:ln w="139700" cap="rnd" cmpd="sng" algn="ctr">
            <a:solidFill>
              <a:srgbClr val="FFD200">
                <a:alpha val="41000"/>
              </a:srgb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4649DBE-744E-EF43-965A-67C79EBAE91C}"/>
              </a:ext>
            </a:extLst>
          </p:cNvPr>
          <p:cNvCxnSpPr>
            <a:cxnSpLocks/>
          </p:cNvCxnSpPr>
          <p:nvPr/>
        </p:nvCxnSpPr>
        <p:spPr>
          <a:xfrm flipH="1">
            <a:off x="306459" y="6129909"/>
            <a:ext cx="3570346" cy="0"/>
          </a:xfrm>
          <a:prstGeom prst="line">
            <a:avLst/>
          </a:prstGeom>
          <a:ln w="82550" cap="rnd" cmpd="sng" algn="ctr">
            <a:solidFill>
              <a:srgbClr val="FFD2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B366027-BD6D-C846-9591-BF69AD5A5596}"/>
              </a:ext>
            </a:extLst>
          </p:cNvPr>
          <p:cNvSpPr txBox="1">
            <a:spLocks/>
          </p:cNvSpPr>
          <p:nvPr/>
        </p:nvSpPr>
        <p:spPr>
          <a:xfrm>
            <a:off x="1172557" y="3337989"/>
            <a:ext cx="4387257" cy="3251203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100"/>
              </a:lnSpc>
              <a:spcAft>
                <a:spcPts val="1000"/>
              </a:spcAft>
              <a:buFont typeface="Wingdings 2"/>
              <a:buNone/>
            </a:pPr>
            <a:r>
              <a:rPr lang="en-US" sz="2000" dirty="0">
                <a:solidFill>
                  <a:srgbClr val="767676"/>
                </a:solidFill>
              </a:rPr>
              <a:t>For more </a:t>
            </a:r>
            <a:r>
              <a:rPr lang="en-US" sz="2000" dirty="0" smtClean="0">
                <a:solidFill>
                  <a:srgbClr val="767676"/>
                </a:solidFill>
              </a:rPr>
              <a:t>information, </a:t>
            </a:r>
            <a:r>
              <a:rPr lang="en-US" sz="2000" dirty="0">
                <a:solidFill>
                  <a:srgbClr val="767676"/>
                </a:solidFill>
              </a:rPr>
              <a:t>contact: </a:t>
            </a:r>
          </a:p>
          <a:p>
            <a:pPr marL="0" indent="0" algn="ctr">
              <a:spcBef>
                <a:spcPts val="0"/>
              </a:spcBef>
              <a:buFont typeface="Wingdings 2"/>
              <a:buNone/>
            </a:pPr>
            <a:endParaRPr lang="en-US" sz="1800" kern="600" dirty="0">
              <a:ln w="10541" cmpd="sng">
                <a:noFill/>
                <a:prstDash val="solid"/>
              </a:ln>
              <a:solidFill>
                <a:srgbClr val="00529B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kern="600" dirty="0" smtClean="0">
                <a:ln w="10541" cmpd="sng">
                  <a:noFill/>
                  <a:prstDash val="solid"/>
                </a:ln>
                <a:solidFill>
                  <a:srgbClr val="00529B"/>
                </a:solidFill>
              </a:rPr>
              <a:t>Christian Hauser</a:t>
            </a:r>
            <a:endParaRPr lang="en-US" sz="1800" b="1" kern="600" dirty="0">
              <a:ln w="10541" cmpd="sng">
                <a:noFill/>
                <a:prstDash val="solid"/>
              </a:ln>
              <a:solidFill>
                <a:srgbClr val="00529B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i="1" kern="600" dirty="0" smtClean="0">
                <a:ln w="10541" cmpd="sng">
                  <a:noFill/>
                  <a:prstDash val="solid"/>
                </a:ln>
                <a:solidFill>
                  <a:srgbClr val="00529B"/>
                </a:solidFill>
              </a:rPr>
              <a:t>Associate Director, </a:t>
            </a:r>
            <a:r>
              <a:rPr lang="en-US" sz="1800" b="1" i="1" kern="600" dirty="0">
                <a:ln w="10541" cmpd="sng">
                  <a:noFill/>
                  <a:prstDash val="solid"/>
                </a:ln>
                <a:solidFill>
                  <a:srgbClr val="00529B"/>
                </a:solidFill>
              </a:rPr>
              <a:t>Delaware Sea Grant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529B"/>
                </a:solidFill>
              </a:rPr>
              <a:t>hauser@udel.edu</a:t>
            </a:r>
            <a:endParaRPr lang="en-US" sz="1800" dirty="0">
              <a:solidFill>
                <a:srgbClr val="00529B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rgbClr val="00529B"/>
              </a:solidFill>
            </a:endParaRPr>
          </a:p>
          <a:p>
            <a:pPr marL="0" indent="0" algn="ctr">
              <a:lnSpc>
                <a:spcPts val="1920"/>
              </a:lnSpc>
              <a:spcAft>
                <a:spcPts val="1000"/>
              </a:spcAft>
              <a:buFont typeface="Wingdings 2"/>
              <a:buNone/>
            </a:pPr>
            <a:r>
              <a:rPr lang="en-US" sz="2400" b="1" dirty="0">
                <a:solidFill>
                  <a:srgbClr val="00529B"/>
                </a:solidFill>
              </a:rPr>
              <a:t>www.deseagrant.org</a:t>
            </a:r>
            <a:r>
              <a:rPr lang="en-US" sz="2400" dirty="0">
                <a:solidFill>
                  <a:srgbClr val="00529B"/>
                </a:solidFill>
              </a:rPr>
              <a:t/>
            </a:r>
            <a:br>
              <a:rPr lang="en-US" sz="2400" dirty="0">
                <a:solidFill>
                  <a:srgbClr val="00529B"/>
                </a:solidFill>
              </a:rPr>
            </a:br>
            <a:endParaRPr lang="en-US" sz="1800" dirty="0">
              <a:solidFill>
                <a:srgbClr val="2269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gbkgr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6080" y="6438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42365" y="4474905"/>
            <a:ext cx="248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6013" y="2853497"/>
            <a:ext cx="858117" cy="1665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26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Agenda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027">
            <a:extLst>
              <a:ext uri="{FF2B5EF4-FFF2-40B4-BE49-F238E27FC236}">
                <a16:creationId xmlns:a16="http://schemas.microsoft.com/office/drawing/2014/main" id="{7B6908B8-FBFD-3B46-8B33-DA67DB5AC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18" y="1303279"/>
            <a:ext cx="8642555" cy="558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Delaware Sea Grant programmatic work</a:t>
            </a:r>
          </a:p>
          <a:p>
            <a:pPr marL="457200" lvl="0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Types of information that are collected</a:t>
            </a:r>
          </a:p>
          <a:p>
            <a:pPr marL="457200" lvl="0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How information is collected</a:t>
            </a:r>
          </a:p>
          <a:p>
            <a:pPr marL="457200" lvl="0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Challenges and opportunities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1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gbkgr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6080" y="6438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42365" y="4474905"/>
            <a:ext cx="248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6013" y="2853497"/>
            <a:ext cx="858117" cy="1665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26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Programmatic Work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027">
            <a:extLst>
              <a:ext uri="{FF2B5EF4-FFF2-40B4-BE49-F238E27FC236}">
                <a16:creationId xmlns:a16="http://schemas.microsoft.com/office/drawing/2014/main" id="{7B6908B8-FBFD-3B46-8B33-DA67DB5AC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18" y="1303279"/>
            <a:ext cx="8642555" cy="558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Three tiers of work: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Work that we do ourselves (e.g., projects our Marine Advisory Service staff initiate and lead)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Initiatives that we very strongly support, by providing core funding to partners, with whom we subsequently work to deliver a program or project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Projects that we support by providing funding to external partners with less direct engagement (e.g., community initiatives and seed projects supported through Program Development Funds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gbkgr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6080" y="6438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42365" y="4474905"/>
            <a:ext cx="248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6013" y="2853497"/>
            <a:ext cx="858117" cy="1665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26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Types of Information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027">
            <a:extLst>
              <a:ext uri="{FF2B5EF4-FFF2-40B4-BE49-F238E27FC236}">
                <a16:creationId xmlns:a16="http://schemas.microsoft.com/office/drawing/2014/main" id="{7B6908B8-FBFD-3B46-8B33-DA67DB5AC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18" y="1303279"/>
            <a:ext cx="8642555" cy="558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Programmatic work reflected in Delaware Sea Grant Strategic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National Sea Grant Office metrics</a:t>
            </a:r>
          </a:p>
          <a:p>
            <a:pPr marL="1371600" lvl="2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Number of peer-reviewed publications produced by Sea Grant 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Delaware-specific metrics</a:t>
            </a:r>
          </a:p>
          <a:p>
            <a:pPr marL="1371600" lvl="2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Number of students 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two-year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institutions that will be engaged in workforce development programs focused on teaching applicable, real-world skills that meet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emerging needs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our coastal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Certain metrics correspond better to certain partners</a:t>
            </a: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gbkgr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6080" y="6438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42365" y="4474905"/>
            <a:ext cx="248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6013" y="2853497"/>
            <a:ext cx="858117" cy="1665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26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Approach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027">
            <a:extLst>
              <a:ext uri="{FF2B5EF4-FFF2-40B4-BE49-F238E27FC236}">
                <a16:creationId xmlns:a16="http://schemas.microsoft.com/office/drawing/2014/main" id="{7B6908B8-FBFD-3B46-8B33-DA67DB5AC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18" y="1303279"/>
            <a:ext cx="8642555" cy="558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eSeaGrant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Separate report call for partners and internal work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Exported from eSeaGrant and input into PIER</a:t>
            </a:r>
          </a:p>
          <a:p>
            <a:pPr marL="457200" lvl="0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Partners 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Fairly narrow scope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Up-front meetings to discuss metrics and reporting process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Simply ask researchers through eSeaGrant annually</a:t>
            </a:r>
          </a:p>
          <a:p>
            <a:pPr marL="457200" lvl="0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Annual work plans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Quarterly reports submitted through Qualtrics 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Compiled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annually, submitted into eSeaGrant</a:t>
            </a: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42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gbkgr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6080" y="6438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42365" y="4474905"/>
            <a:ext cx="248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6013" y="2853497"/>
            <a:ext cx="858117" cy="1665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une grasses in floodwate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86" y="1234447"/>
            <a:ext cx="4860687" cy="324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27">
            <a:extLst>
              <a:ext uri="{FF2B5EF4-FFF2-40B4-BE49-F238E27FC236}">
                <a16:creationId xmlns:a16="http://schemas.microsoft.com/office/drawing/2014/main" id="{7B6908B8-FBFD-3B46-8B33-DA67DB5AC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341" y="1234447"/>
            <a:ext cx="4127659" cy="537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Number of resource managers who use ecosystem-based approaches in the management of land, water, and living resources as a result of Sea Grant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of acres of coastal habitat protected, enhanced, or restored as a result of Sea Grant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626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Healthy Coastal Ecosystems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gbkgr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6080" y="6438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42365" y="4474905"/>
            <a:ext cx="248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6013" y="2853497"/>
            <a:ext cx="858117" cy="1665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une grasses in floodwater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86" y="1234447"/>
            <a:ext cx="4860687" cy="324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027">
            <a:extLst>
              <a:ext uri="{FF2B5EF4-FFF2-40B4-BE49-F238E27FC236}">
                <a16:creationId xmlns:a16="http://schemas.microsoft.com/office/drawing/2014/main" id="{7B6908B8-FBFD-3B46-8B33-DA67DB5AC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341" y="1234447"/>
            <a:ext cx="4127659" cy="537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of fishermen, seafood processing or aquaculture industry personnel who modify their practices using knowledge gained in fisheries sustainability and seafood safety as a result of Sea Grant activities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62645"/>
            <a:ext cx="8436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Sustainable Fisheries and Aquaculture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6" y="1234447"/>
            <a:ext cx="4860687" cy="364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4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gbkgr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6080" y="6438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42365" y="4474905"/>
            <a:ext cx="248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6013" y="2853497"/>
            <a:ext cx="858117" cy="1665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26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Challenges &amp; Opportunities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027">
            <a:extLst>
              <a:ext uri="{FF2B5EF4-FFF2-40B4-BE49-F238E27FC236}">
                <a16:creationId xmlns:a16="http://schemas.microsoft.com/office/drawing/2014/main" id="{7B6908B8-FBFD-3B46-8B33-DA67DB5AC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18" y="1303279"/>
            <a:ext cx="8642555" cy="558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 with reporting process / level of effort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Both external &amp;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.g.,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umber </a:t>
            </a: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of fishermen, seafood processing or aquaculture industry personnel who modify their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practices…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Takes a bit to think about this &amp; track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Some confusion around the metrics that requires interpretation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e.g., acres of habitat </a:t>
            </a: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restored through something like aquaculture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Is it acres where oysters have been placed?  Volume of water filtered?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Reasonable and justifiable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gbkgr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6080" y="6438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42365" y="4474905"/>
            <a:ext cx="248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56013" y="2853497"/>
            <a:ext cx="858117" cy="16650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26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Challenges &amp; </a:t>
            </a:r>
            <a:r>
              <a:rPr lang="en-US" sz="3200" dirty="0" smtClean="0">
                <a:solidFill>
                  <a:schemeClr val="tx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Opportunities (Cont.)</a:t>
            </a:r>
            <a:endParaRPr lang="en-US" sz="3200" dirty="0">
              <a:solidFill>
                <a:schemeClr val="tx2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027">
            <a:extLst>
              <a:ext uri="{FF2B5EF4-FFF2-40B4-BE49-F238E27FC236}">
                <a16:creationId xmlns:a16="http://schemas.microsoft.com/office/drawing/2014/main" id="{7B6908B8-FBFD-3B46-8B33-DA67DB5AC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18" y="1303279"/>
            <a:ext cx="8642555" cy="558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Double counting not an issue across projects, but across years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Associated with the National Sea Grant metrics</a:t>
            </a:r>
          </a:p>
          <a:p>
            <a:pPr marL="1371600" lvl="2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e.g., number of resource managers who use ecosystem-based approaches in the management of land, water, and living resources as a result of Sea Grant activities</a:t>
            </a:r>
          </a:p>
          <a:p>
            <a:pPr marL="1371600" lvl="2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There are only so many managers, what happens through continued engagement?</a:t>
            </a:r>
          </a:p>
          <a:p>
            <a:pPr marL="457200" lvl="0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eSeaGrant</a:t>
            </a: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Average user</a:t>
            </a:r>
          </a:p>
          <a:p>
            <a:pPr marL="914400" lvl="1" indent="-283464" defTabSz="914400" eaLnBrk="0" fontAlgn="base" hangingPunct="0">
              <a:spcAft>
                <a:spcPts val="600"/>
              </a:spcAft>
              <a:buClr>
                <a:srgbClr val="FFD200"/>
              </a:buClr>
              <a:buSzPct val="120000"/>
              <a:buFontTx/>
              <a:buChar char="•"/>
            </a:pPr>
            <a:r>
              <a:rPr lang="en-US" sz="2400" kern="0" dirty="0">
                <a:latin typeface="Arial" panose="020B0604020202020204" pitchFamily="34" charset="0"/>
                <a:cs typeface="Arial" panose="020B0604020202020204" pitchFamily="34" charset="0"/>
              </a:rPr>
              <a:t>Challenge for internal work because it all falls under a single project code: A/I</a:t>
            </a:r>
          </a:p>
        </p:txBody>
      </p:sp>
    </p:spTree>
    <p:extLst>
      <p:ext uri="{BB962C8B-B14F-4D97-AF65-F5344CB8AC3E}">
        <p14:creationId xmlns:p14="http://schemas.microsoft.com/office/powerpoint/2010/main" val="15169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5781</TotalTime>
  <Words>541</Words>
  <Application>Microsoft Office PowerPoint</Application>
  <PresentationFormat>On-screen Show (4:3)</PresentationFormat>
  <Paragraphs>86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Tahoma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Coyne, Kathryn</dc:creator>
  <cp:lastModifiedBy>Christian Hauser</cp:lastModifiedBy>
  <cp:revision>93</cp:revision>
  <dcterms:created xsi:type="dcterms:W3CDTF">2020-07-27T13:50:23Z</dcterms:created>
  <dcterms:modified xsi:type="dcterms:W3CDTF">2022-02-02T21:14:55Z</dcterms:modified>
</cp:coreProperties>
</file>