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74" r:id="rId2"/>
    <p:sldId id="256" r:id="rId3"/>
    <p:sldId id="272" r:id="rId4"/>
    <p:sldId id="275" r:id="rId5"/>
    <p:sldId id="273" r:id="rId6"/>
    <p:sldId id="260" r:id="rId7"/>
    <p:sldId id="261" r:id="rId8"/>
    <p:sldId id="258" r:id="rId9"/>
    <p:sldId id="262" r:id="rId10"/>
    <p:sldId id="270" r:id="rId11"/>
    <p:sldId id="271"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CCCCCC"/>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1633" autoAdjust="0"/>
  </p:normalViewPr>
  <p:slideViewPr>
    <p:cSldViewPr>
      <p:cViewPr varScale="1">
        <p:scale>
          <a:sx n="102" d="100"/>
          <a:sy n="102" d="100"/>
        </p:scale>
        <p:origin x="1164"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E9D6BCB-D9AD-C847-835A-232F5F564AF1}" type="datetimeFigureOut">
              <a:rPr lang="en-US" smtClean="0"/>
              <a:t>2/1/2022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5FA2F6-F293-3E40-8226-20A90A97086E}" type="slidenum">
              <a:rPr lang="en-US" smtClean="0"/>
              <a:t>‹#›</a:t>
            </a:fld>
            <a:endParaRPr lang="en-US"/>
          </a:p>
        </p:txBody>
      </p:sp>
    </p:spTree>
    <p:extLst>
      <p:ext uri="{BB962C8B-B14F-4D97-AF65-F5344CB8AC3E}">
        <p14:creationId xmlns:p14="http://schemas.microsoft.com/office/powerpoint/2010/main" val="2375850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43CB1C9-4068-4204-B172-F79B92BBE17E}" type="datetimeFigureOut">
              <a:rPr lang="en-US" smtClean="0"/>
              <a:t>2/1/2022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F83621-6745-4DC9-9EC0-84C27FD00F52}" type="slidenum">
              <a:rPr lang="en-US" smtClean="0"/>
              <a:t>‹#›</a:t>
            </a:fld>
            <a:endParaRPr lang="en-US"/>
          </a:p>
        </p:txBody>
      </p:sp>
    </p:spTree>
    <p:extLst>
      <p:ext uri="{BB962C8B-B14F-4D97-AF65-F5344CB8AC3E}">
        <p14:creationId xmlns:p14="http://schemas.microsoft.com/office/powerpoint/2010/main" val="339696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83621-6745-4DC9-9EC0-84C27FD00F52}" type="slidenum">
              <a:rPr lang="en-US" smtClean="0"/>
              <a:t>7</a:t>
            </a:fld>
            <a:endParaRPr lang="en-US"/>
          </a:p>
        </p:txBody>
      </p:sp>
    </p:spTree>
    <p:extLst>
      <p:ext uri="{BB962C8B-B14F-4D97-AF65-F5344CB8AC3E}">
        <p14:creationId xmlns:p14="http://schemas.microsoft.com/office/powerpoint/2010/main" val="361495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1F83621-6745-4DC9-9EC0-84C27FD00F52}" type="slidenum">
              <a:rPr lang="en-US" smtClean="0"/>
              <a:t>10</a:t>
            </a:fld>
            <a:endParaRPr lang="en-US"/>
          </a:p>
        </p:txBody>
      </p:sp>
    </p:spTree>
    <p:extLst>
      <p:ext uri="{BB962C8B-B14F-4D97-AF65-F5344CB8AC3E}">
        <p14:creationId xmlns:p14="http://schemas.microsoft.com/office/powerpoint/2010/main" val="2174829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descr="\\vmware-host\Shared Folders\Desktop\titl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0530" y="304799"/>
            <a:ext cx="8763470" cy="6477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304800" y="838200"/>
            <a:ext cx="8764945" cy="228600"/>
          </a:xfrm>
          <a:prstGeom prst="rect">
            <a:avLst/>
          </a:prstGeom>
        </p:spPr>
        <p:txBody>
          <a:bodyPr>
            <a:normAutofit/>
          </a:bodyPr>
          <a:lstStyle>
            <a:lvl1pPr algn="l">
              <a:defRPr sz="1200" b="1" baseline="0">
                <a:latin typeface="Arial" panose="020B0604020202020204" pitchFamily="34" charset="0"/>
                <a:cs typeface="Arial" panose="020B0604020202020204" pitchFamily="34" charset="0"/>
              </a:defRPr>
            </a:lvl1pPr>
          </a:lstStyle>
          <a:p>
            <a:r>
              <a:rPr lang="en-US" dirty="0"/>
              <a:t>Click to add presenter name</a:t>
            </a:r>
          </a:p>
        </p:txBody>
      </p:sp>
      <p:sp>
        <p:nvSpPr>
          <p:cNvPr id="3" name="Subtitle 2"/>
          <p:cNvSpPr>
            <a:spLocks noGrp="1"/>
          </p:cNvSpPr>
          <p:nvPr>
            <p:ph type="subTitle" idx="1" hasCustomPrompt="1"/>
          </p:nvPr>
        </p:nvSpPr>
        <p:spPr>
          <a:xfrm>
            <a:off x="304800" y="2971800"/>
            <a:ext cx="8763000" cy="830997"/>
          </a:xfrm>
          <a:prstGeom prst="rect">
            <a:avLst/>
          </a:prstGeom>
        </p:spPr>
        <p:txBody>
          <a:bodyPr>
            <a:normAutofit/>
          </a:bodyPr>
          <a:lstStyle>
            <a:lvl1pPr marL="0" indent="0" algn="l">
              <a:buNone/>
              <a:defRPr sz="4800" b="1">
                <a:solidFill>
                  <a:schemeClr val="tx1"/>
                </a:solidFill>
                <a:latin typeface="Arial Narrow" panose="020B06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title</a:t>
            </a:r>
          </a:p>
        </p:txBody>
      </p:sp>
      <p:sp>
        <p:nvSpPr>
          <p:cNvPr id="11" name="Text Placeholder 10"/>
          <p:cNvSpPr>
            <a:spLocks noGrp="1"/>
          </p:cNvSpPr>
          <p:nvPr>
            <p:ph type="body" sz="quarter" idx="13" hasCustomPrompt="1"/>
          </p:nvPr>
        </p:nvSpPr>
        <p:spPr>
          <a:xfrm>
            <a:off x="304800" y="1066800"/>
            <a:ext cx="8763000" cy="990600"/>
          </a:xfrm>
          <a:prstGeom prst="rect">
            <a:avLst/>
          </a:prstGeom>
        </p:spPr>
        <p:txBody>
          <a:bodyPr>
            <a:normAutofit/>
          </a:bodyPr>
          <a:lstStyle>
            <a:lvl1pPr marL="0" indent="0" algn="l">
              <a:buNone/>
              <a:defRPr sz="1200" baseline="0">
                <a:latin typeface="Arial" panose="020B0604020202020204" pitchFamily="34" charset="0"/>
                <a:cs typeface="Arial" panose="020B0604020202020204" pitchFamily="34" charset="0"/>
              </a:defRPr>
            </a:lvl1pPr>
            <a:lvl2pPr algn="l">
              <a:defRPr sz="1400">
                <a:latin typeface="Arial" panose="020B0604020202020204" pitchFamily="34" charset="0"/>
                <a:cs typeface="Arial" panose="020B0604020202020204" pitchFamily="34" charset="0"/>
              </a:defRPr>
            </a:lvl2pPr>
            <a:lvl3pPr marL="914400" indent="0" algn="l">
              <a:buNone/>
              <a:defRPr sz="1400">
                <a:latin typeface="Arial" panose="020B0604020202020204" pitchFamily="34" charset="0"/>
                <a:cs typeface="Arial" panose="020B0604020202020204" pitchFamily="34" charset="0"/>
              </a:defRPr>
            </a:lvl3pPr>
            <a:lvl4pPr algn="l">
              <a:defRPr sz="1400">
                <a:latin typeface="Arial" panose="020B0604020202020204" pitchFamily="34" charset="0"/>
                <a:cs typeface="Arial" panose="020B0604020202020204" pitchFamily="34" charset="0"/>
              </a:defRPr>
            </a:lvl4pPr>
            <a:lvl5pPr algn="l">
              <a:defRPr sz="1400">
                <a:latin typeface="Arial" panose="020B0604020202020204" pitchFamily="34" charset="0"/>
                <a:cs typeface="Arial" panose="020B0604020202020204" pitchFamily="34" charset="0"/>
              </a:defRPr>
            </a:lvl5pPr>
          </a:lstStyle>
          <a:p>
            <a:pPr lvl="0"/>
            <a:r>
              <a:rPr lang="en-US" dirty="0"/>
              <a:t>Click to add presenter details</a:t>
            </a:r>
          </a:p>
        </p:txBody>
      </p:sp>
      <p:sp>
        <p:nvSpPr>
          <p:cNvPr id="13" name="Text Placeholder 12"/>
          <p:cNvSpPr>
            <a:spLocks noGrp="1"/>
          </p:cNvSpPr>
          <p:nvPr>
            <p:ph type="body" sz="quarter" idx="14" hasCustomPrompt="1"/>
          </p:nvPr>
        </p:nvSpPr>
        <p:spPr>
          <a:xfrm>
            <a:off x="304800" y="3810000"/>
            <a:ext cx="8763000" cy="461665"/>
          </a:xfrm>
          <a:prstGeom prst="rect">
            <a:avLst/>
          </a:prstGeom>
        </p:spPr>
        <p:txBody>
          <a:bodyPr>
            <a:normAutofit/>
          </a:bodyPr>
          <a:lstStyle>
            <a:lvl1pPr marL="0" indent="0">
              <a:buNone/>
              <a:defRPr sz="1800" b="1" baseline="0">
                <a:latin typeface="Arial" panose="020B0604020202020204" pitchFamily="34" charset="0"/>
                <a:cs typeface="Arial" panose="020B0604020202020204" pitchFamily="34" charset="0"/>
              </a:defRPr>
            </a:lvl1pPr>
          </a:lstStyle>
          <a:p>
            <a:pPr lvl="0"/>
            <a:r>
              <a:rPr lang="en-US" dirty="0"/>
              <a:t>Click to add subtitle</a:t>
            </a:r>
          </a:p>
        </p:txBody>
      </p:sp>
      <p:sp>
        <p:nvSpPr>
          <p:cNvPr id="15" name="Text Placeholder 14"/>
          <p:cNvSpPr>
            <a:spLocks noGrp="1"/>
          </p:cNvSpPr>
          <p:nvPr>
            <p:ph type="body" sz="quarter" idx="15" hasCustomPrompt="1"/>
          </p:nvPr>
        </p:nvSpPr>
        <p:spPr>
          <a:xfrm>
            <a:off x="304800" y="4800600"/>
            <a:ext cx="4267200" cy="1600200"/>
          </a:xfrm>
          <a:prstGeom prst="rect">
            <a:avLst/>
          </a:prstGeom>
        </p:spPr>
        <p:txBody>
          <a:bodyPr>
            <a:normAutofit/>
          </a:bodyPr>
          <a:lstStyle>
            <a:lvl1pPr marL="0" indent="0">
              <a:buNone/>
              <a:defRPr sz="1100" baseline="0">
                <a:solidFill>
                  <a:srgbClr val="3B3B3B"/>
                </a:solidFill>
                <a:latin typeface="Arial" panose="020B0604020202020204" pitchFamily="34" charset="0"/>
                <a:cs typeface="Arial" panose="020B0604020202020204" pitchFamily="34" charset="0"/>
              </a:defRPr>
            </a:lvl1pPr>
          </a:lstStyle>
          <a:p>
            <a:pPr lvl="0"/>
            <a:r>
              <a:rPr lang="en-US" dirty="0"/>
              <a:t>Click to add location or date</a:t>
            </a:r>
          </a:p>
        </p:txBody>
      </p:sp>
    </p:spTree>
    <p:extLst>
      <p:ext uri="{BB962C8B-B14F-4D97-AF65-F5344CB8AC3E}">
        <p14:creationId xmlns:p14="http://schemas.microsoft.com/office/powerpoint/2010/main" val="305301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slide full screen">
    <p:spTree>
      <p:nvGrpSpPr>
        <p:cNvPr id="1" name=""/>
        <p:cNvGrpSpPr/>
        <p:nvPr/>
      </p:nvGrpSpPr>
      <p:grpSpPr>
        <a:xfrm>
          <a:off x="0" y="0"/>
          <a:ext cx="0" cy="0"/>
          <a:chOff x="0" y="0"/>
          <a:chExt cx="0" cy="0"/>
        </a:xfrm>
      </p:grpSpPr>
      <p:sp>
        <p:nvSpPr>
          <p:cNvPr id="3" name="Media Placeholder 2"/>
          <p:cNvSpPr>
            <a:spLocks noGrp="1"/>
          </p:cNvSpPr>
          <p:nvPr>
            <p:ph type="media" sz="quarter" idx="14"/>
          </p:nvPr>
        </p:nvSpPr>
        <p:spPr>
          <a:xfrm>
            <a:off x="0" y="304800"/>
            <a:ext cx="9144000" cy="65532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Click icon to add media</a:t>
            </a:r>
            <a:endParaRPr lang="en-US" dirty="0"/>
          </a:p>
        </p:txBody>
      </p:sp>
    </p:spTree>
    <p:extLst>
      <p:ext uri="{BB962C8B-B14F-4D97-AF65-F5344CB8AC3E}">
        <p14:creationId xmlns:p14="http://schemas.microsoft.com/office/powerpoint/2010/main" val="172173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4800" y="2971800"/>
            <a:ext cx="8534400" cy="830997"/>
          </a:xfrm>
          <a:prstGeom prst="rect">
            <a:avLst/>
          </a:prstGeom>
          <a:solidFill>
            <a:schemeClr val="bg1"/>
          </a:solidFill>
        </p:spPr>
        <p:txBody>
          <a:bodyPr>
            <a:normAutofit/>
          </a:bodyPr>
          <a:lstStyle>
            <a:lvl1pPr marL="0" indent="0" algn="l">
              <a:buNone/>
              <a:defRPr sz="4800" b="1">
                <a:solidFill>
                  <a:schemeClr val="tx1"/>
                </a:solidFill>
                <a:latin typeface="Arial Narrow" panose="020B06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title</a:t>
            </a:r>
          </a:p>
        </p:txBody>
      </p:sp>
      <p:sp>
        <p:nvSpPr>
          <p:cNvPr id="13" name="Text Placeholder 12"/>
          <p:cNvSpPr>
            <a:spLocks noGrp="1"/>
          </p:cNvSpPr>
          <p:nvPr>
            <p:ph type="body" sz="quarter" idx="14" hasCustomPrompt="1"/>
          </p:nvPr>
        </p:nvSpPr>
        <p:spPr>
          <a:xfrm>
            <a:off x="304800" y="3810000"/>
            <a:ext cx="8534400" cy="461665"/>
          </a:xfrm>
          <a:prstGeom prst="rect">
            <a:avLst/>
          </a:prstGeom>
          <a:solidFill>
            <a:schemeClr val="bg1"/>
          </a:solidFill>
        </p:spPr>
        <p:txBody>
          <a:bodyPr>
            <a:normAutofit/>
          </a:bodyPr>
          <a:lstStyle>
            <a:lvl1pPr marL="0" indent="0">
              <a:buNone/>
              <a:defRPr sz="1800" b="1" baseline="0">
                <a:latin typeface="Arial" panose="020B0604020202020204" pitchFamily="34" charset="0"/>
                <a:cs typeface="Arial" panose="020B0604020202020204" pitchFamily="34" charset="0"/>
              </a:defRPr>
            </a:lvl1pPr>
          </a:lstStyle>
          <a:p>
            <a:pPr lvl="0"/>
            <a:r>
              <a:rPr lang="en-US" dirty="0"/>
              <a:t>Click to add subtitle</a:t>
            </a:r>
          </a:p>
        </p:txBody>
      </p:sp>
      <p:sp>
        <p:nvSpPr>
          <p:cNvPr id="5" name="Title 1"/>
          <p:cNvSpPr>
            <a:spLocks noGrp="1"/>
          </p:cNvSpPr>
          <p:nvPr>
            <p:ph type="ctrTitle" hasCustomPrompt="1"/>
          </p:nvPr>
        </p:nvSpPr>
        <p:spPr>
          <a:xfrm>
            <a:off x="304800" y="4800600"/>
            <a:ext cx="4267199" cy="228600"/>
          </a:xfrm>
          <a:prstGeom prst="rect">
            <a:avLst/>
          </a:prstGeom>
          <a:solidFill>
            <a:schemeClr val="bg1"/>
          </a:solidFill>
        </p:spPr>
        <p:txBody>
          <a:bodyPr>
            <a:normAutofit/>
          </a:bodyPr>
          <a:lstStyle>
            <a:lvl1pPr algn="l">
              <a:defRPr sz="1200" b="1" baseline="0">
                <a:latin typeface="Arial" panose="020B0604020202020204" pitchFamily="34" charset="0"/>
                <a:cs typeface="Arial" panose="020B0604020202020204" pitchFamily="34" charset="0"/>
              </a:defRPr>
            </a:lvl1pPr>
          </a:lstStyle>
          <a:p>
            <a:r>
              <a:rPr lang="en-US" dirty="0"/>
              <a:t>Click to add presenter name</a:t>
            </a:r>
          </a:p>
        </p:txBody>
      </p:sp>
      <p:sp>
        <p:nvSpPr>
          <p:cNvPr id="6" name="Text Placeholder 10"/>
          <p:cNvSpPr>
            <a:spLocks noGrp="1"/>
          </p:cNvSpPr>
          <p:nvPr>
            <p:ph type="body" sz="quarter" idx="13" hasCustomPrompt="1"/>
          </p:nvPr>
        </p:nvSpPr>
        <p:spPr>
          <a:xfrm>
            <a:off x="304800" y="5029200"/>
            <a:ext cx="4267200" cy="1524000"/>
          </a:xfrm>
          <a:prstGeom prst="rect">
            <a:avLst/>
          </a:prstGeom>
          <a:solidFill>
            <a:schemeClr val="bg1"/>
          </a:solidFill>
        </p:spPr>
        <p:txBody>
          <a:bodyPr>
            <a:normAutofit/>
          </a:bodyPr>
          <a:lstStyle>
            <a:lvl1pPr marL="0" indent="0" algn="l">
              <a:buNone/>
              <a:defRPr sz="1200" baseline="0">
                <a:latin typeface="Arial" panose="020B0604020202020204" pitchFamily="34" charset="0"/>
                <a:cs typeface="Arial" panose="020B0604020202020204" pitchFamily="34" charset="0"/>
              </a:defRPr>
            </a:lvl1pPr>
            <a:lvl2pPr algn="l">
              <a:defRPr sz="1400">
                <a:latin typeface="Arial" panose="020B0604020202020204" pitchFamily="34" charset="0"/>
                <a:cs typeface="Arial" panose="020B0604020202020204" pitchFamily="34" charset="0"/>
              </a:defRPr>
            </a:lvl2pPr>
            <a:lvl3pPr marL="914400" indent="0" algn="l">
              <a:buNone/>
              <a:defRPr sz="1400">
                <a:latin typeface="Arial" panose="020B0604020202020204" pitchFamily="34" charset="0"/>
                <a:cs typeface="Arial" panose="020B0604020202020204" pitchFamily="34" charset="0"/>
              </a:defRPr>
            </a:lvl3pPr>
            <a:lvl4pPr algn="l">
              <a:defRPr sz="1400">
                <a:latin typeface="Arial" panose="020B0604020202020204" pitchFamily="34" charset="0"/>
                <a:cs typeface="Arial" panose="020B0604020202020204" pitchFamily="34" charset="0"/>
              </a:defRPr>
            </a:lvl4pPr>
            <a:lvl5pPr algn="l">
              <a:defRPr sz="1400">
                <a:latin typeface="Arial" panose="020B0604020202020204" pitchFamily="34" charset="0"/>
                <a:cs typeface="Arial" panose="020B0604020202020204" pitchFamily="34" charset="0"/>
              </a:defRPr>
            </a:lvl5pPr>
          </a:lstStyle>
          <a:p>
            <a:pPr lvl="0"/>
            <a:r>
              <a:rPr lang="en-US" dirty="0"/>
              <a:t>Click to add presenter details</a:t>
            </a:r>
          </a:p>
        </p:txBody>
      </p:sp>
    </p:spTree>
    <p:extLst>
      <p:ext uri="{BB962C8B-B14F-4D97-AF65-F5344CB8AC3E}">
        <p14:creationId xmlns:p14="http://schemas.microsoft.com/office/powerpoint/2010/main" val="239182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slide with title and tex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04800" y="5334000"/>
            <a:ext cx="2743199" cy="1524000"/>
          </a:xfrm>
          <a:prstGeom prst="rect">
            <a:avLst/>
          </a:prstGeom>
          <a:solidFill>
            <a:schemeClr val="bg1"/>
          </a:solidFill>
        </p:spPr>
        <p:txBody>
          <a:bodyPr>
            <a:normAutofit/>
          </a:bodyPr>
          <a:lstStyle>
            <a:lvl1pPr algn="l">
              <a:defRPr sz="1200" b="1" baseline="0">
                <a:latin typeface="Arial" panose="020B0604020202020204" pitchFamily="34" charset="0"/>
                <a:cs typeface="Arial" panose="020B0604020202020204" pitchFamily="34" charset="0"/>
              </a:defRPr>
            </a:lvl1pPr>
          </a:lstStyle>
          <a:p>
            <a:r>
              <a:rPr lang="en-US" dirty="0"/>
              <a:t>Click to add title</a:t>
            </a:r>
          </a:p>
        </p:txBody>
      </p:sp>
      <p:sp>
        <p:nvSpPr>
          <p:cNvPr id="6" name="Text Placeholder 10"/>
          <p:cNvSpPr>
            <a:spLocks noGrp="1"/>
          </p:cNvSpPr>
          <p:nvPr>
            <p:ph type="body" sz="quarter" idx="13" hasCustomPrompt="1"/>
          </p:nvPr>
        </p:nvSpPr>
        <p:spPr>
          <a:xfrm>
            <a:off x="3047998" y="5334000"/>
            <a:ext cx="6096001" cy="1524000"/>
          </a:xfrm>
          <a:prstGeom prst="rect">
            <a:avLst/>
          </a:prstGeom>
          <a:solidFill>
            <a:srgbClr val="E6E6E6"/>
          </a:solidFill>
        </p:spPr>
        <p:txBody>
          <a:bodyPr>
            <a:normAutofit/>
          </a:bodyPr>
          <a:lstStyle>
            <a:lvl1pPr marL="0" indent="0" algn="l">
              <a:buNone/>
              <a:defRPr sz="1200" baseline="0">
                <a:latin typeface="Arial" panose="020B0604020202020204" pitchFamily="34" charset="0"/>
                <a:cs typeface="Arial" panose="020B0604020202020204" pitchFamily="34" charset="0"/>
              </a:defRPr>
            </a:lvl1pPr>
            <a:lvl2pPr algn="l">
              <a:defRPr sz="1400">
                <a:latin typeface="Arial" panose="020B0604020202020204" pitchFamily="34" charset="0"/>
                <a:cs typeface="Arial" panose="020B0604020202020204" pitchFamily="34" charset="0"/>
              </a:defRPr>
            </a:lvl2pPr>
            <a:lvl3pPr marL="914400" indent="0" algn="l">
              <a:buNone/>
              <a:defRPr sz="1400">
                <a:latin typeface="Arial" panose="020B0604020202020204" pitchFamily="34" charset="0"/>
                <a:cs typeface="Arial" panose="020B0604020202020204" pitchFamily="34" charset="0"/>
              </a:defRPr>
            </a:lvl3pPr>
            <a:lvl4pPr algn="l">
              <a:defRPr sz="1400">
                <a:latin typeface="Arial" panose="020B0604020202020204" pitchFamily="34" charset="0"/>
                <a:cs typeface="Arial" panose="020B0604020202020204" pitchFamily="34" charset="0"/>
              </a:defRPr>
            </a:lvl4pPr>
            <a:lvl5pPr algn="l">
              <a:defRPr sz="1400">
                <a:latin typeface="Arial" panose="020B0604020202020204" pitchFamily="34" charset="0"/>
                <a:cs typeface="Arial" panose="020B0604020202020204" pitchFamily="34" charset="0"/>
              </a:defRPr>
            </a:lvl5pPr>
          </a:lstStyle>
          <a:p>
            <a:pPr lvl="0"/>
            <a:r>
              <a:rPr lang="en-US" dirty="0"/>
              <a:t>Click to add description</a:t>
            </a:r>
          </a:p>
        </p:txBody>
      </p:sp>
    </p:spTree>
    <p:extLst>
      <p:ext uri="{BB962C8B-B14F-4D97-AF65-F5344CB8AC3E}">
        <p14:creationId xmlns:p14="http://schemas.microsoft.com/office/powerpoint/2010/main" val="1137887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with floating caption">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04800" y="5334000"/>
            <a:ext cx="2743199" cy="1524000"/>
          </a:xfrm>
          <a:prstGeom prst="rect">
            <a:avLst/>
          </a:prstGeom>
          <a:solidFill>
            <a:schemeClr val="bg1"/>
          </a:solidFill>
        </p:spPr>
        <p:txBody>
          <a:bodyPr>
            <a:normAutofit/>
          </a:bodyPr>
          <a:lstStyle>
            <a:lvl1pPr algn="l">
              <a:defRPr sz="1200" b="1" baseline="0">
                <a:latin typeface="Arial" panose="020B0604020202020204" pitchFamily="34" charset="0"/>
                <a:cs typeface="Arial" panose="020B0604020202020204" pitchFamily="34" charset="0"/>
              </a:defRPr>
            </a:lvl1pPr>
          </a:lstStyle>
          <a:p>
            <a:r>
              <a:rPr lang="en-US" dirty="0"/>
              <a:t>Click to add caption</a:t>
            </a:r>
          </a:p>
        </p:txBody>
      </p:sp>
    </p:spTree>
    <p:extLst>
      <p:ext uri="{BB962C8B-B14F-4D97-AF65-F5344CB8AC3E}">
        <p14:creationId xmlns:p14="http://schemas.microsoft.com/office/powerpoint/2010/main" val="422010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full scree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04800"/>
            <a:ext cx="9144000" cy="65532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2665286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column comparison">
    <p:bg>
      <p:bgPr>
        <a:solidFill>
          <a:srgbClr val="E6E6E6"/>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304800" y="5334000"/>
            <a:ext cx="2743199" cy="1524000"/>
          </a:xfrm>
          <a:prstGeom prst="rect">
            <a:avLst/>
          </a:prstGeom>
          <a:solidFill>
            <a:schemeClr val="bg1"/>
          </a:solidFill>
        </p:spPr>
        <p:txBody>
          <a:bodyPr>
            <a:normAutofit/>
          </a:bodyPr>
          <a:lstStyle>
            <a:lvl1pPr algn="l">
              <a:defRPr sz="1200" b="1" baseline="0">
                <a:solidFill>
                  <a:srgbClr val="FF0000"/>
                </a:solidFill>
                <a:latin typeface="Arial" panose="020B0604020202020204" pitchFamily="34" charset="0"/>
                <a:cs typeface="Arial" panose="020B0604020202020204" pitchFamily="34" charset="0"/>
              </a:defRPr>
            </a:lvl1pPr>
          </a:lstStyle>
          <a:p>
            <a:r>
              <a:rPr lang="en-US" dirty="0"/>
              <a:t>Click to add caption</a:t>
            </a:r>
          </a:p>
        </p:txBody>
      </p:sp>
      <p:sp>
        <p:nvSpPr>
          <p:cNvPr id="4" name="Picture Placeholder 3"/>
          <p:cNvSpPr>
            <a:spLocks noGrp="1"/>
          </p:cNvSpPr>
          <p:nvPr>
            <p:ph type="pic" sz="quarter" idx="10"/>
          </p:nvPr>
        </p:nvSpPr>
        <p:spPr>
          <a:xfrm>
            <a:off x="381000" y="304800"/>
            <a:ext cx="3810000" cy="25908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Picture Placeholder 3"/>
          <p:cNvSpPr>
            <a:spLocks noGrp="1"/>
          </p:cNvSpPr>
          <p:nvPr>
            <p:ph type="pic" sz="quarter" idx="11"/>
          </p:nvPr>
        </p:nvSpPr>
        <p:spPr>
          <a:xfrm>
            <a:off x="4953000" y="304800"/>
            <a:ext cx="3810000" cy="25908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Text Placeholder 6"/>
          <p:cNvSpPr>
            <a:spLocks noGrp="1"/>
          </p:cNvSpPr>
          <p:nvPr>
            <p:ph type="body" sz="quarter" idx="12"/>
          </p:nvPr>
        </p:nvSpPr>
        <p:spPr>
          <a:xfrm>
            <a:off x="381000" y="2895600"/>
            <a:ext cx="3810000" cy="20574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p:txBody>
      </p:sp>
      <p:sp>
        <p:nvSpPr>
          <p:cNvPr id="9" name="Text Placeholder 6"/>
          <p:cNvSpPr>
            <a:spLocks noGrp="1"/>
          </p:cNvSpPr>
          <p:nvPr>
            <p:ph type="body" sz="quarter" idx="13"/>
          </p:nvPr>
        </p:nvSpPr>
        <p:spPr>
          <a:xfrm>
            <a:off x="4953000" y="2895600"/>
            <a:ext cx="3810000" cy="20574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932281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tatement">
    <p:bg>
      <p:bgPr>
        <a:solidFill>
          <a:srgbClr val="E6E6E6"/>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62000" y="2362200"/>
            <a:ext cx="7696200" cy="1981200"/>
          </a:xfrm>
          <a:prstGeom prst="rect">
            <a:avLst/>
          </a:prstGeom>
        </p:spPr>
        <p:txBody>
          <a:bodyPr/>
          <a:lstStyle>
            <a:lvl1pPr marL="0" indent="0">
              <a:buNone/>
              <a:defRPr baseline="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44195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text">
    <p:bg>
      <p:bgPr>
        <a:solidFill>
          <a:srgbClr val="E6E6E6"/>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85800" y="838200"/>
            <a:ext cx="7772400" cy="5486400"/>
          </a:xfrm>
          <a:prstGeom prst="rect">
            <a:avLst/>
          </a:prstGeom>
        </p:spPr>
        <p:txBody>
          <a:bodyPr/>
          <a:lstStyle>
            <a:lvl1pPr>
              <a:buClr>
                <a:srgbClr val="FF3333"/>
              </a:buClr>
              <a:defRPr>
                <a:latin typeface="Arial" panose="020B0604020202020204" pitchFamily="34" charset="0"/>
                <a:cs typeface="Arial" panose="020B0604020202020204" pitchFamily="34" charset="0"/>
              </a:defRPr>
            </a:lvl1pPr>
            <a:lvl2pPr>
              <a:buClr>
                <a:srgbClr val="FF3333"/>
              </a:buClr>
              <a:defRPr>
                <a:latin typeface="Arial" panose="020B0604020202020204" pitchFamily="34" charset="0"/>
                <a:cs typeface="Arial" panose="020B0604020202020204" pitchFamily="34" charset="0"/>
              </a:defRPr>
            </a:lvl2pPr>
            <a:lvl3pPr>
              <a:buClr>
                <a:srgbClr val="FF3333"/>
              </a:buClr>
              <a:defRPr>
                <a:latin typeface="Arial" panose="020B0604020202020204" pitchFamily="34" charset="0"/>
                <a:cs typeface="Arial" panose="020B0604020202020204" pitchFamily="34" charset="0"/>
              </a:defRPr>
            </a:lvl3pPr>
            <a:lvl4pPr>
              <a:buClr>
                <a:srgbClr val="FF3333"/>
              </a:buClr>
              <a:defRPr>
                <a:latin typeface="Arial" panose="020B0604020202020204" pitchFamily="34" charset="0"/>
                <a:cs typeface="Arial" panose="020B0604020202020204" pitchFamily="34" charset="0"/>
              </a:defRPr>
            </a:lvl4pPr>
            <a:lvl5pPr>
              <a:buClr>
                <a:srgbClr val="FF3333"/>
              </a:buCl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13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slide with caption">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04800" y="5334000"/>
            <a:ext cx="2743199" cy="1524000"/>
          </a:xfrm>
          <a:prstGeom prst="rect">
            <a:avLst/>
          </a:prstGeom>
          <a:solidFill>
            <a:schemeClr val="bg1"/>
          </a:solidFill>
        </p:spPr>
        <p:txBody>
          <a:bodyPr>
            <a:normAutofit/>
          </a:bodyPr>
          <a:lstStyle>
            <a:lvl1pPr algn="l">
              <a:defRPr sz="1200" b="1" baseline="0">
                <a:latin typeface="Arial" panose="020B0604020202020204" pitchFamily="34" charset="0"/>
                <a:cs typeface="Arial" panose="020B0604020202020204" pitchFamily="34" charset="0"/>
              </a:defRPr>
            </a:lvl1pPr>
          </a:lstStyle>
          <a:p>
            <a:r>
              <a:rPr lang="en-US" dirty="0"/>
              <a:t>Click to add title</a:t>
            </a:r>
          </a:p>
        </p:txBody>
      </p:sp>
      <p:sp>
        <p:nvSpPr>
          <p:cNvPr id="6" name="Text Placeholder 10"/>
          <p:cNvSpPr>
            <a:spLocks noGrp="1"/>
          </p:cNvSpPr>
          <p:nvPr>
            <p:ph type="body" sz="quarter" idx="13" hasCustomPrompt="1"/>
          </p:nvPr>
        </p:nvSpPr>
        <p:spPr>
          <a:xfrm>
            <a:off x="3047998" y="5334000"/>
            <a:ext cx="6096001" cy="1524000"/>
          </a:xfrm>
          <a:prstGeom prst="rect">
            <a:avLst/>
          </a:prstGeom>
          <a:solidFill>
            <a:srgbClr val="E6E6E6"/>
          </a:solidFill>
        </p:spPr>
        <p:txBody>
          <a:bodyPr>
            <a:normAutofit/>
          </a:bodyPr>
          <a:lstStyle>
            <a:lvl1pPr marL="0" indent="0" algn="l">
              <a:buNone/>
              <a:defRPr sz="1200" baseline="0">
                <a:latin typeface="Arial" panose="020B0604020202020204" pitchFamily="34" charset="0"/>
                <a:cs typeface="Arial" panose="020B0604020202020204" pitchFamily="34" charset="0"/>
              </a:defRPr>
            </a:lvl1pPr>
            <a:lvl2pPr algn="l">
              <a:defRPr sz="1400">
                <a:latin typeface="Arial" panose="020B0604020202020204" pitchFamily="34" charset="0"/>
                <a:cs typeface="Arial" panose="020B0604020202020204" pitchFamily="34" charset="0"/>
              </a:defRPr>
            </a:lvl2pPr>
            <a:lvl3pPr marL="914400" indent="0" algn="l">
              <a:buNone/>
              <a:defRPr sz="1400">
                <a:latin typeface="Arial" panose="020B0604020202020204" pitchFamily="34" charset="0"/>
                <a:cs typeface="Arial" panose="020B0604020202020204" pitchFamily="34" charset="0"/>
              </a:defRPr>
            </a:lvl3pPr>
            <a:lvl4pPr algn="l">
              <a:defRPr sz="1400">
                <a:latin typeface="Arial" panose="020B0604020202020204" pitchFamily="34" charset="0"/>
                <a:cs typeface="Arial" panose="020B0604020202020204" pitchFamily="34" charset="0"/>
              </a:defRPr>
            </a:lvl4pPr>
            <a:lvl5pPr algn="l">
              <a:defRPr sz="1400">
                <a:latin typeface="Arial" panose="020B0604020202020204" pitchFamily="34" charset="0"/>
                <a:cs typeface="Arial" panose="020B0604020202020204" pitchFamily="34" charset="0"/>
              </a:defRPr>
            </a:lvl5pPr>
          </a:lstStyle>
          <a:p>
            <a:pPr lvl="0"/>
            <a:r>
              <a:rPr lang="en-US" dirty="0"/>
              <a:t>Click to add description</a:t>
            </a:r>
          </a:p>
        </p:txBody>
      </p:sp>
      <p:sp>
        <p:nvSpPr>
          <p:cNvPr id="3" name="Media Placeholder 2"/>
          <p:cNvSpPr>
            <a:spLocks noGrp="1"/>
          </p:cNvSpPr>
          <p:nvPr>
            <p:ph type="media" sz="quarter" idx="14"/>
          </p:nvPr>
        </p:nvSpPr>
        <p:spPr>
          <a:xfrm>
            <a:off x="1714500" y="1371600"/>
            <a:ext cx="5715000" cy="32004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Click icon to add media</a:t>
            </a:r>
            <a:endParaRPr lang="en-US" dirty="0"/>
          </a:p>
        </p:txBody>
      </p:sp>
    </p:spTree>
    <p:extLst>
      <p:ext uri="{BB962C8B-B14F-4D97-AF65-F5344CB8AC3E}">
        <p14:creationId xmlns:p14="http://schemas.microsoft.com/office/powerpoint/2010/main" val="184269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vmware-host\Shared Folders\Desktop\header.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75" y="3"/>
            <a:ext cx="9143921" cy="30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402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8" r:id="rId5"/>
    <p:sldLayoutId id="2147483665" r:id="rId6"/>
    <p:sldLayoutId id="2147483664" r:id="rId7"/>
    <p:sldLayoutId id="2147483650" r:id="rId8"/>
    <p:sldLayoutId id="2147483666" r:id="rId9"/>
    <p:sldLayoutId id="2147483667"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seagrant.noaa.gov/Portals/1/Report%20Guidance/Annual%20Report%20Guidance%20to%20Sea%20Grant%20Programs%20Final-02142019.pdf"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289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85800" y="3429000"/>
            <a:ext cx="7772400" cy="2895600"/>
          </a:xfrm>
        </p:spPr>
        <p:txBody>
          <a:bodyPr/>
          <a:lstStyle/>
          <a:p>
            <a:r>
              <a:rPr lang="en-US" dirty="0"/>
              <a:t>Director reviews and updates</a:t>
            </a:r>
          </a:p>
          <a:p>
            <a:pPr marL="0" indent="0">
              <a:buNone/>
            </a:pPr>
            <a:r>
              <a:rPr lang="en-US" dirty="0"/>
              <a:t>- </a:t>
            </a:r>
            <a:r>
              <a:rPr lang="en-US" sz="2400" dirty="0"/>
              <a:t>Depending on what works best each year, sometimes the Director and I meet and discuss updates in person and other times he enters the changes and highlights them as shown above and emails the excel document back to me.</a:t>
            </a:r>
          </a:p>
          <a:p>
            <a:pPr lvl="4"/>
            <a:endParaRPr lang="en-US" dirty="0"/>
          </a:p>
          <a:p>
            <a:pPr lvl="3"/>
            <a:endParaRPr lang="en-US" dirty="0"/>
          </a:p>
        </p:txBody>
      </p:sp>
      <p:pic>
        <p:nvPicPr>
          <p:cNvPr id="4" name="Picture 3">
            <a:extLst>
              <a:ext uri="{FF2B5EF4-FFF2-40B4-BE49-F238E27FC236}">
                <a16:creationId xmlns:a16="http://schemas.microsoft.com/office/drawing/2014/main" id="{87132DED-B7AD-4194-BBA3-9634FAFA55C0}"/>
              </a:ext>
            </a:extLst>
          </p:cNvPr>
          <p:cNvPicPr>
            <a:picLocks noChangeAspect="1"/>
          </p:cNvPicPr>
          <p:nvPr/>
        </p:nvPicPr>
        <p:blipFill>
          <a:blip r:embed="rId3"/>
          <a:stretch>
            <a:fillRect/>
          </a:stretch>
        </p:blipFill>
        <p:spPr>
          <a:xfrm>
            <a:off x="419493" y="540470"/>
            <a:ext cx="8001000" cy="1613248"/>
          </a:xfrm>
          <a:prstGeom prst="rect">
            <a:avLst/>
          </a:prstGeom>
        </p:spPr>
      </p:pic>
    </p:spTree>
    <p:extLst>
      <p:ext uri="{BB962C8B-B14F-4D97-AF65-F5344CB8AC3E}">
        <p14:creationId xmlns:p14="http://schemas.microsoft.com/office/powerpoint/2010/main" val="2282584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2362200"/>
            <a:ext cx="8001000" cy="2063750"/>
          </a:xfrm>
        </p:spPr>
        <p:txBody>
          <a:bodyPr/>
          <a:lstStyle/>
          <a:p>
            <a:pPr marL="914400" lvl="2" indent="0">
              <a:buNone/>
            </a:pPr>
            <a:r>
              <a:rPr lang="en-US" dirty="0"/>
              <a:t>Once I have what needs to be updated, I go back into PIER and update directly on the Distribution of Effort across Focus Areas by Project “page/area”</a:t>
            </a:r>
          </a:p>
          <a:p>
            <a:pPr marL="1371600" lvl="3" indent="0">
              <a:buNone/>
            </a:pPr>
            <a:endParaRPr lang="en-US" dirty="0"/>
          </a:p>
        </p:txBody>
      </p:sp>
      <p:pic>
        <p:nvPicPr>
          <p:cNvPr id="4" name="Picture 3">
            <a:extLst>
              <a:ext uri="{FF2B5EF4-FFF2-40B4-BE49-F238E27FC236}">
                <a16:creationId xmlns:a16="http://schemas.microsoft.com/office/drawing/2014/main" id="{6EF0A44A-9721-4B7A-9E14-386864B890CD}"/>
              </a:ext>
            </a:extLst>
          </p:cNvPr>
          <p:cNvPicPr>
            <a:picLocks noChangeAspect="1"/>
          </p:cNvPicPr>
          <p:nvPr/>
        </p:nvPicPr>
        <p:blipFill>
          <a:blip r:embed="rId2"/>
          <a:stretch>
            <a:fillRect/>
          </a:stretch>
        </p:blipFill>
        <p:spPr>
          <a:xfrm>
            <a:off x="697584" y="685800"/>
            <a:ext cx="7543800" cy="1419705"/>
          </a:xfrm>
          <a:prstGeom prst="rect">
            <a:avLst/>
          </a:prstGeom>
        </p:spPr>
      </p:pic>
      <p:pic>
        <p:nvPicPr>
          <p:cNvPr id="6" name="Picture 5">
            <a:extLst>
              <a:ext uri="{FF2B5EF4-FFF2-40B4-BE49-F238E27FC236}">
                <a16:creationId xmlns:a16="http://schemas.microsoft.com/office/drawing/2014/main" id="{A265BD00-7730-4DA9-BF07-F2D9DAF55BA8}"/>
              </a:ext>
            </a:extLst>
          </p:cNvPr>
          <p:cNvPicPr>
            <a:picLocks noChangeAspect="1"/>
          </p:cNvPicPr>
          <p:nvPr/>
        </p:nvPicPr>
        <p:blipFill>
          <a:blip r:embed="rId3"/>
          <a:stretch>
            <a:fillRect/>
          </a:stretch>
        </p:blipFill>
        <p:spPr>
          <a:xfrm>
            <a:off x="583284" y="4648200"/>
            <a:ext cx="7772400" cy="1835150"/>
          </a:xfrm>
          <a:prstGeom prst="rect">
            <a:avLst/>
          </a:prstGeom>
        </p:spPr>
      </p:pic>
    </p:spTree>
    <p:extLst>
      <p:ext uri="{BB962C8B-B14F-4D97-AF65-F5344CB8AC3E}">
        <p14:creationId xmlns:p14="http://schemas.microsoft.com/office/powerpoint/2010/main" val="154011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Melissa Boyce	</a:t>
            </a:r>
          </a:p>
        </p:txBody>
      </p:sp>
      <p:sp>
        <p:nvSpPr>
          <p:cNvPr id="3" name="Subtitle 2"/>
          <p:cNvSpPr>
            <a:spLocks noGrp="1"/>
          </p:cNvSpPr>
          <p:nvPr>
            <p:ph type="subTitle" idx="1"/>
          </p:nvPr>
        </p:nvSpPr>
        <p:spPr>
          <a:xfrm>
            <a:off x="533400" y="2286001"/>
            <a:ext cx="8305800" cy="1447800"/>
          </a:xfrm>
        </p:spPr>
        <p:txBody>
          <a:bodyPr>
            <a:normAutofit fontScale="77500" lnSpcReduction="20000"/>
          </a:bodyPr>
          <a:lstStyle/>
          <a:p>
            <a:pPr algn="ctr"/>
            <a:r>
              <a:rPr lang="en-US" dirty="0"/>
              <a:t>How Wisconsin Sea Grant Manages </a:t>
            </a:r>
          </a:p>
          <a:p>
            <a:pPr algn="ctr"/>
            <a:r>
              <a:rPr lang="en-US" dirty="0"/>
              <a:t>Estimated Level of Effort per Focus Area</a:t>
            </a:r>
          </a:p>
        </p:txBody>
      </p:sp>
      <p:sp>
        <p:nvSpPr>
          <p:cNvPr id="4" name="Text Placeholder 3"/>
          <p:cNvSpPr>
            <a:spLocks noGrp="1"/>
          </p:cNvSpPr>
          <p:nvPr>
            <p:ph type="body" sz="quarter" idx="13"/>
          </p:nvPr>
        </p:nvSpPr>
        <p:spPr/>
        <p:txBody>
          <a:bodyPr/>
          <a:lstStyle/>
          <a:p>
            <a:r>
              <a:rPr lang="en-US" dirty="0"/>
              <a:t>Financial Manager</a:t>
            </a:r>
          </a:p>
          <a:p>
            <a:r>
              <a:rPr lang="en-US" dirty="0"/>
              <a:t>Wisconsin Sea Grant</a:t>
            </a:r>
          </a:p>
          <a:p>
            <a:endParaRPr lang="en-US" dirty="0"/>
          </a:p>
        </p:txBody>
      </p:sp>
      <p:sp>
        <p:nvSpPr>
          <p:cNvPr id="5" name="Text Placeholder 4"/>
          <p:cNvSpPr>
            <a:spLocks noGrp="1"/>
          </p:cNvSpPr>
          <p:nvPr>
            <p:ph type="body" sz="quarter" idx="14"/>
          </p:nvPr>
        </p:nvSpPr>
        <p:spPr/>
        <p:txBody>
          <a:bodyPr/>
          <a:lstStyle/>
          <a:p>
            <a:r>
              <a:rPr lang="en-US" dirty="0"/>
              <a:t>Sea Grant Collaborative Reporting Meeting February 2, 2022</a:t>
            </a:r>
          </a:p>
        </p:txBody>
      </p:sp>
      <p:sp>
        <p:nvSpPr>
          <p:cNvPr id="6" name="Text Placeholder 5"/>
          <p:cNvSpPr>
            <a:spLocks noGrp="1"/>
          </p:cNvSpPr>
          <p:nvPr>
            <p:ph type="body" sz="quarter" idx="15"/>
          </p:nvPr>
        </p:nvSpPr>
        <p:spPr/>
        <p:txBody>
          <a:bodyPr/>
          <a:lstStyle/>
          <a:p>
            <a:r>
              <a:rPr lang="en-US" dirty="0"/>
              <a:t>Virtual - Madison, Wisconsin</a:t>
            </a:r>
          </a:p>
          <a:p>
            <a:r>
              <a:rPr lang="en-US" dirty="0"/>
              <a:t>February 1-3, 2022</a:t>
            </a:r>
          </a:p>
        </p:txBody>
      </p:sp>
    </p:spTree>
    <p:extLst>
      <p:ext uri="{BB962C8B-B14F-4D97-AF65-F5344CB8AC3E}">
        <p14:creationId xmlns:p14="http://schemas.microsoft.com/office/powerpoint/2010/main" val="291866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2398067" y="1795077"/>
            <a:ext cx="4953000" cy="594369"/>
          </a:xfrm>
        </p:spPr>
        <p:txBody>
          <a:bodyPr>
            <a:normAutofit lnSpcReduction="10000"/>
          </a:bodyPr>
          <a:lstStyle/>
          <a:p>
            <a:r>
              <a:rPr lang="en-US" sz="1600" dirty="0"/>
              <a:t>Jim Hurley, Wisconsin Sea Grant</a:t>
            </a:r>
          </a:p>
          <a:p>
            <a:r>
              <a:rPr lang="en-US" sz="1600" dirty="0"/>
              <a:t>Director</a:t>
            </a:r>
          </a:p>
        </p:txBody>
      </p:sp>
      <p:sp>
        <p:nvSpPr>
          <p:cNvPr id="5" name="Text Placeholder 4"/>
          <p:cNvSpPr>
            <a:spLocks noGrp="1"/>
          </p:cNvSpPr>
          <p:nvPr>
            <p:ph type="body" sz="quarter" idx="14"/>
          </p:nvPr>
        </p:nvSpPr>
        <p:spPr>
          <a:xfrm>
            <a:off x="2611041" y="6019800"/>
            <a:ext cx="4953000" cy="541468"/>
          </a:xfrm>
        </p:spPr>
        <p:txBody>
          <a:bodyPr>
            <a:normAutofit fontScale="25000" lnSpcReduction="20000"/>
          </a:bodyPr>
          <a:lstStyle/>
          <a:p>
            <a:r>
              <a:rPr lang="en-US" sz="1600" b="0" dirty="0"/>
              <a:t> </a:t>
            </a:r>
            <a:r>
              <a:rPr lang="en-US" sz="6400" b="0" dirty="0"/>
              <a:t>Melissa Boyce, Wisconsin Sea Grant</a:t>
            </a:r>
          </a:p>
          <a:p>
            <a:r>
              <a:rPr lang="en-US" sz="6400" b="0" dirty="0"/>
              <a:t>Fiscal Officer</a:t>
            </a:r>
          </a:p>
        </p:txBody>
      </p:sp>
      <p:sp>
        <p:nvSpPr>
          <p:cNvPr id="12" name="TextBox 11"/>
          <p:cNvSpPr txBox="1"/>
          <p:nvPr/>
        </p:nvSpPr>
        <p:spPr>
          <a:xfrm>
            <a:off x="0" y="838200"/>
            <a:ext cx="9144000" cy="400110"/>
          </a:xfrm>
          <a:prstGeom prst="rect">
            <a:avLst/>
          </a:prstGeom>
          <a:noFill/>
        </p:spPr>
        <p:txBody>
          <a:bodyPr wrap="square" rtlCol="0">
            <a:spAutoFit/>
          </a:bodyPr>
          <a:lstStyle/>
          <a:p>
            <a:pPr algn="ctr"/>
            <a:r>
              <a:rPr lang="en-US" sz="2000" dirty="0"/>
              <a:t>Wisconsin Sea Grant Program Staff Involved</a:t>
            </a:r>
          </a:p>
        </p:txBody>
      </p:sp>
      <p:pic>
        <p:nvPicPr>
          <p:cNvPr id="3" name="Picture 2" descr="A person wearing glasses and a tie&#10;&#10;Description automatically generated with medium confidence">
            <a:extLst>
              <a:ext uri="{FF2B5EF4-FFF2-40B4-BE49-F238E27FC236}">
                <a16:creationId xmlns:a16="http://schemas.microsoft.com/office/drawing/2014/main" id="{806219AD-3750-448E-8CA3-CBCB7AA01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03" y="461577"/>
            <a:ext cx="1927869" cy="1927869"/>
          </a:xfrm>
          <a:prstGeom prst="rect">
            <a:avLst/>
          </a:prstGeom>
        </p:spPr>
      </p:pic>
      <p:pic>
        <p:nvPicPr>
          <p:cNvPr id="8" name="Picture 7" descr="A person smiling for the camera&#10;&#10;Description automatically generated with medium confidence">
            <a:extLst>
              <a:ext uri="{FF2B5EF4-FFF2-40B4-BE49-F238E27FC236}">
                <a16:creationId xmlns:a16="http://schemas.microsoft.com/office/drawing/2014/main" id="{71E2EEC9-F7A0-4A2C-ABF2-A2DA45B68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03" y="4633400"/>
            <a:ext cx="1947342" cy="1927869"/>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6F721F72-A97A-4201-8735-5735ABB12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075" y="2569259"/>
            <a:ext cx="1927870" cy="1927870"/>
          </a:xfrm>
          <a:prstGeom prst="rect">
            <a:avLst/>
          </a:prstGeom>
        </p:spPr>
      </p:pic>
      <p:sp>
        <p:nvSpPr>
          <p:cNvPr id="9" name="Text Placeholder 3">
            <a:extLst>
              <a:ext uri="{FF2B5EF4-FFF2-40B4-BE49-F238E27FC236}">
                <a16:creationId xmlns:a16="http://schemas.microsoft.com/office/drawing/2014/main" id="{7F4B881F-1207-4073-B548-DBE75E785BE4}"/>
              </a:ext>
            </a:extLst>
          </p:cNvPr>
          <p:cNvSpPr txBox="1">
            <a:spLocks/>
          </p:cNvSpPr>
          <p:nvPr/>
        </p:nvSpPr>
        <p:spPr>
          <a:xfrm>
            <a:off x="2550467" y="3902759"/>
            <a:ext cx="4953000" cy="594369"/>
          </a:xfrm>
          <a:prstGeom prst="rect">
            <a:avLst/>
          </a:prstGeom>
        </p:spPr>
        <p:txBody>
          <a:bodyPr>
            <a:normAutofit lnSpcReduction="10000"/>
          </a:bodyPr>
          <a:lstStyle>
            <a:lvl1pPr marL="0" indent="0" algn="l" defTabSz="914400" rtl="0" eaLnBrk="1" latinLnBrk="0" hangingPunct="1">
              <a:spcBef>
                <a:spcPct val="20000"/>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t>Jen Hauxwell, Wisconsin Sea Grant</a:t>
            </a:r>
          </a:p>
          <a:p>
            <a:r>
              <a:rPr lang="en-US" sz="1600" dirty="0"/>
              <a:t>Associate Director (Research Coordinator)</a:t>
            </a:r>
          </a:p>
        </p:txBody>
      </p:sp>
    </p:spTree>
    <p:extLst>
      <p:ext uri="{BB962C8B-B14F-4D97-AF65-F5344CB8AC3E}">
        <p14:creationId xmlns:p14="http://schemas.microsoft.com/office/powerpoint/2010/main" val="3341817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8400" y="1752601"/>
            <a:ext cx="4419600" cy="995066"/>
          </a:xfrm>
        </p:spPr>
        <p:txBody>
          <a:bodyPr>
            <a:normAutofit fontScale="40000" lnSpcReduction="20000"/>
          </a:bodyPr>
          <a:lstStyle/>
          <a:p>
            <a:pPr algn="ctr"/>
            <a:r>
              <a:rPr lang="en-US" dirty="0"/>
              <a:t>Estimated Level of Effort per Focus Area</a:t>
            </a:r>
          </a:p>
          <a:p>
            <a:pPr algn="ctr"/>
            <a:r>
              <a:rPr lang="en-US" dirty="0"/>
              <a:t>Where it begins</a:t>
            </a:r>
          </a:p>
        </p:txBody>
      </p:sp>
      <p:sp>
        <p:nvSpPr>
          <p:cNvPr id="5" name="Text Placeholder 4"/>
          <p:cNvSpPr>
            <a:spLocks noGrp="1"/>
          </p:cNvSpPr>
          <p:nvPr>
            <p:ph type="body" sz="quarter" idx="14"/>
          </p:nvPr>
        </p:nvSpPr>
        <p:spPr>
          <a:xfrm>
            <a:off x="304800" y="2976268"/>
            <a:ext cx="8763000" cy="2891132"/>
          </a:xfrm>
        </p:spPr>
        <p:txBody>
          <a:bodyPr>
            <a:normAutofit fontScale="92500" lnSpcReduction="10000"/>
          </a:bodyPr>
          <a:lstStyle/>
          <a:p>
            <a:r>
              <a:rPr lang="en-US" dirty="0"/>
              <a:t>1. Original designation – PI Submitting a Proposal Chooses</a:t>
            </a:r>
          </a:p>
          <a:p>
            <a:r>
              <a:rPr lang="en-US" dirty="0"/>
              <a:t>2. Associate Director reviews to make sure PI Option is appropriate based on abstract and comparison to our strategic plan elements</a:t>
            </a:r>
          </a:p>
          <a:p>
            <a:r>
              <a:rPr lang="en-US" dirty="0"/>
              <a:t>3. Some projects are submitted through a Special Topic in the RFP, for example JEDI (Justice, Equity, Diversity, Inclusion). This is to draw attention in the RFP. Since JEDI isn’t one of our overall focus areas, each of these will receive a review from our Associate Director who then will assign the primary focus area </a:t>
            </a:r>
          </a:p>
          <a:p>
            <a:r>
              <a:rPr lang="en-US" dirty="0"/>
              <a:t>4. Our primary focus areas are evident/shown through our naming </a:t>
            </a:r>
          </a:p>
          <a:p>
            <a:r>
              <a:rPr lang="en-US" dirty="0"/>
              <a:t>	– for example R/SFA-26</a:t>
            </a:r>
          </a:p>
          <a:p>
            <a:r>
              <a:rPr lang="en-US" dirty="0"/>
              <a:t>5. The primary focus areas are then entered into the 90-2</a:t>
            </a:r>
          </a:p>
          <a:p>
            <a:endParaRPr lang="en-US" dirty="0"/>
          </a:p>
        </p:txBody>
      </p:sp>
    </p:spTree>
    <p:extLst>
      <p:ext uri="{BB962C8B-B14F-4D97-AF65-F5344CB8AC3E}">
        <p14:creationId xmlns:p14="http://schemas.microsoft.com/office/powerpoint/2010/main" val="749395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838200"/>
            <a:ext cx="9144000" cy="400110"/>
          </a:xfrm>
          <a:prstGeom prst="rect">
            <a:avLst/>
          </a:prstGeom>
          <a:noFill/>
        </p:spPr>
        <p:txBody>
          <a:bodyPr wrap="square" rtlCol="0">
            <a:spAutoFit/>
          </a:bodyPr>
          <a:lstStyle/>
          <a:p>
            <a:pPr algn="ctr"/>
            <a:r>
              <a:rPr lang="en-US" sz="2000" dirty="0"/>
              <a:t>Inside Sea Grant</a:t>
            </a:r>
          </a:p>
        </p:txBody>
      </p:sp>
      <p:sp>
        <p:nvSpPr>
          <p:cNvPr id="4" name="Text Placeholder 3">
            <a:extLst>
              <a:ext uri="{FF2B5EF4-FFF2-40B4-BE49-F238E27FC236}">
                <a16:creationId xmlns:a16="http://schemas.microsoft.com/office/drawing/2014/main" id="{CF4F62F5-07F9-4EF8-B392-91530FCF649E}"/>
              </a:ext>
            </a:extLst>
          </p:cNvPr>
          <p:cNvSpPr>
            <a:spLocks noGrp="1"/>
          </p:cNvSpPr>
          <p:nvPr>
            <p:ph type="body" sz="quarter" idx="13"/>
          </p:nvPr>
        </p:nvSpPr>
        <p:spPr>
          <a:xfrm>
            <a:off x="304800" y="1295400"/>
            <a:ext cx="8763000" cy="5334000"/>
          </a:xfrm>
        </p:spPr>
        <p:txBody>
          <a:bodyPr>
            <a:normAutofit fontScale="55000" lnSpcReduction="20000"/>
          </a:bodyPr>
          <a:lstStyle/>
          <a:p>
            <a:r>
              <a:rPr lang="en-US" sz="2200" dirty="0">
                <a:hlinkClick r:id="rId2"/>
              </a:rPr>
              <a:t>Inside Sea Grant Guidance</a:t>
            </a:r>
            <a:endParaRPr lang="en-US" sz="2200" dirty="0"/>
          </a:p>
          <a:p>
            <a:endParaRPr lang="en-US" dirty="0"/>
          </a:p>
          <a:p>
            <a:r>
              <a:rPr lang="en-US" sz="3400" dirty="0">
                <a:effectLst/>
                <a:latin typeface="Times New Roman" panose="02020603050405020304" pitchFamily="18" charset="0"/>
              </a:rPr>
              <a:t>The level of effort summary table at the top of the “estimated level of effort per focus area” section of PIER is calculated from the level of effort information on all of the program’s individual projects (the second table of the page) and any managed leveraged funds the program reported (third table). It is the responsibility of the programs to make changes in PIER. There are two ways a program may change the overall estimated level of effort:</a:t>
            </a:r>
          </a:p>
          <a:p>
            <a:br>
              <a:rPr lang="en-US" sz="3400" dirty="0"/>
            </a:br>
            <a:r>
              <a:rPr lang="en-US" sz="3400" dirty="0">
                <a:effectLst/>
                <a:latin typeface="Times New Roman" panose="02020603050405020304" pitchFamily="18" charset="0"/>
              </a:rPr>
              <a:t>1. Change the values in the individual project table (PIER project section) and the managed leveraged funds tables (PIER leveraged funding section), or</a:t>
            </a:r>
            <a:br>
              <a:rPr lang="en-US" sz="3400" dirty="0"/>
            </a:br>
            <a:r>
              <a:rPr lang="en-US" sz="3400" dirty="0">
                <a:effectLst/>
                <a:latin typeface="Times New Roman" panose="02020603050405020304" pitchFamily="18" charset="0"/>
              </a:rPr>
              <a:t>2. Change level of effort on the PIER “estimated level of effort per focus area” section. If the projects or managed-leveraged funds are associated with more than one national focus area, click edit, adjust the percentages for each national focus area, and click save.</a:t>
            </a:r>
            <a:br>
              <a:rPr lang="en-US" sz="3400" dirty="0"/>
            </a:br>
            <a:endParaRPr lang="en-US" sz="3400" dirty="0"/>
          </a:p>
          <a:p>
            <a:r>
              <a:rPr lang="en-US" sz="3400" dirty="0">
                <a:effectLst/>
                <a:latin typeface="Times New Roman" panose="02020603050405020304" pitchFamily="18" charset="0"/>
              </a:rPr>
              <a:t>Changes should be reflected in the top summary table.</a:t>
            </a:r>
            <a:br>
              <a:rPr lang="en-US" sz="3400" dirty="0"/>
            </a:br>
            <a:endParaRPr lang="en-US" sz="3400" dirty="0"/>
          </a:p>
          <a:p>
            <a:r>
              <a:rPr lang="en-US" sz="3400" dirty="0">
                <a:effectLst/>
                <a:latin typeface="Times New Roman" panose="02020603050405020304" pitchFamily="18" charset="0"/>
              </a:rPr>
              <a:t>Note: For bulk extension, program development (PD), and management projects that contain multiple focus areas, PIER will assign 100% to the primary focus area. A program will need to go into PIER and assign level of effort to each focus area in those projects.</a:t>
            </a:r>
            <a:endParaRPr lang="en-US" sz="34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33467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381001"/>
            <a:ext cx="8001000" cy="5189113"/>
          </a:xfrm>
          <a:prstGeom prst="rect">
            <a:avLst/>
          </a:prstGeom>
        </p:spPr>
        <p:txBody>
          <a:bodyPr wrap="square">
            <a:spAutoFit/>
          </a:bodyPr>
          <a:lstStyle/>
          <a:p>
            <a:pPr marL="742950" lvl="1" indent="-285750">
              <a:spcBef>
                <a:spcPct val="20000"/>
              </a:spcBef>
              <a:buClr>
                <a:srgbClr val="FF3333"/>
              </a:buClr>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lvl="1">
              <a:spcBef>
                <a:spcPct val="20000"/>
              </a:spcBef>
              <a:buClr>
                <a:srgbClr val="FF3333"/>
              </a:buClr>
            </a:pPr>
            <a:endParaRPr lang="en-US" sz="2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r>
              <a:rPr lang="en-US" sz="2400" dirty="0">
                <a:solidFill>
                  <a:prstClr val="black"/>
                </a:solidFill>
                <a:latin typeface="Arial" panose="020B0604020202020204" pitchFamily="34" charset="0"/>
                <a:cs typeface="Arial" panose="020B0604020202020204" pitchFamily="34" charset="0"/>
              </a:rPr>
              <a:t>Summary of steps</a:t>
            </a:r>
          </a:p>
          <a:p>
            <a:pPr marL="1371600" lvl="2" indent="-457200">
              <a:spcBef>
                <a:spcPct val="20000"/>
              </a:spcBef>
              <a:buClr>
                <a:srgbClr val="FF3333"/>
              </a:buClr>
              <a:buAutoNum type="arabicPeriod"/>
            </a:pPr>
            <a:r>
              <a:rPr lang="en-US" sz="2400" dirty="0">
                <a:solidFill>
                  <a:prstClr val="black"/>
                </a:solidFill>
                <a:latin typeface="Arial" panose="020B0604020202020204" pitchFamily="34" charset="0"/>
                <a:cs typeface="Arial" panose="020B0604020202020204" pitchFamily="34" charset="0"/>
              </a:rPr>
              <a:t>Verify all leveraged funding has been entered</a:t>
            </a:r>
          </a:p>
          <a:p>
            <a:pPr marL="1371600" lvl="2" indent="-457200">
              <a:spcBef>
                <a:spcPct val="20000"/>
              </a:spcBef>
              <a:buClr>
                <a:srgbClr val="FF3333"/>
              </a:buClr>
              <a:buAutoNum type="arabicPeriod"/>
            </a:pPr>
            <a:r>
              <a:rPr lang="en-US" sz="2400" dirty="0">
                <a:solidFill>
                  <a:prstClr val="black"/>
                </a:solidFill>
                <a:latin typeface="Arial" panose="020B0604020202020204" pitchFamily="34" charset="0"/>
                <a:cs typeface="Arial" panose="020B0604020202020204" pitchFamily="34" charset="0"/>
              </a:rPr>
              <a:t>Go into PIER and download into excel </a:t>
            </a:r>
          </a:p>
          <a:p>
            <a:pPr marL="1371600" lvl="2" indent="-457200">
              <a:spcBef>
                <a:spcPct val="20000"/>
              </a:spcBef>
              <a:buClr>
                <a:srgbClr val="FF3333"/>
              </a:buClr>
              <a:buAutoNum type="arabicPeriod"/>
            </a:pPr>
            <a:r>
              <a:rPr lang="en-US" sz="2400" dirty="0">
                <a:solidFill>
                  <a:prstClr val="black"/>
                </a:solidFill>
                <a:latin typeface="Arial" panose="020B0604020202020204" pitchFamily="34" charset="0"/>
                <a:cs typeface="Arial" panose="020B0604020202020204" pitchFamily="34" charset="0"/>
              </a:rPr>
              <a:t>Format excel document so that it’s easily able to be reviewed and enter formulas so that dollar amounts show</a:t>
            </a:r>
          </a:p>
          <a:p>
            <a:pPr marL="1371600" lvl="2" indent="-457200">
              <a:spcBef>
                <a:spcPct val="20000"/>
              </a:spcBef>
              <a:buClr>
                <a:srgbClr val="FF3333"/>
              </a:buClr>
              <a:buAutoNum type="arabicPeriod"/>
            </a:pPr>
            <a:r>
              <a:rPr lang="en-US" sz="2400" dirty="0">
                <a:solidFill>
                  <a:prstClr val="black"/>
                </a:solidFill>
                <a:latin typeface="Arial" panose="020B0604020202020204" pitchFamily="34" charset="0"/>
                <a:cs typeface="Arial" panose="020B0604020202020204" pitchFamily="34" charset="0"/>
              </a:rPr>
              <a:t>Get updates from the WISG Director</a:t>
            </a:r>
          </a:p>
          <a:p>
            <a:pPr marL="1371600" lvl="2" indent="-457200">
              <a:spcBef>
                <a:spcPct val="20000"/>
              </a:spcBef>
              <a:buClr>
                <a:srgbClr val="FF3333"/>
              </a:buClr>
              <a:buAutoNum type="arabicPeriod"/>
            </a:pPr>
            <a:r>
              <a:rPr lang="en-US" sz="2400" dirty="0">
                <a:solidFill>
                  <a:prstClr val="black"/>
                </a:solidFill>
                <a:latin typeface="Arial" panose="020B0604020202020204" pitchFamily="34" charset="0"/>
                <a:cs typeface="Arial" panose="020B0604020202020204" pitchFamily="34" charset="0"/>
              </a:rPr>
              <a:t>Go into PIER and update as needed</a:t>
            </a:r>
          </a:p>
          <a:p>
            <a:pPr marL="1371600" lvl="2" indent="-457200">
              <a:spcBef>
                <a:spcPct val="20000"/>
              </a:spcBef>
              <a:buClr>
                <a:srgbClr val="FF3333"/>
              </a:buClr>
              <a:buAutoNum type="arabicPeriod"/>
            </a:pP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66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258595-DF5A-46D2-9335-0112A4CC4104}"/>
              </a:ext>
            </a:extLst>
          </p:cNvPr>
          <p:cNvPicPr>
            <a:picLocks noChangeAspect="1"/>
          </p:cNvPicPr>
          <p:nvPr/>
        </p:nvPicPr>
        <p:blipFill>
          <a:blip r:embed="rId3"/>
          <a:stretch>
            <a:fillRect/>
          </a:stretch>
        </p:blipFill>
        <p:spPr>
          <a:xfrm>
            <a:off x="381000" y="533400"/>
            <a:ext cx="3419475" cy="5257800"/>
          </a:xfrm>
          <a:prstGeom prst="rect">
            <a:avLst/>
          </a:prstGeom>
        </p:spPr>
      </p:pic>
      <p:pic>
        <p:nvPicPr>
          <p:cNvPr id="8" name="Graphic 7" descr="Arrow: Straight with solid fill">
            <a:extLst>
              <a:ext uri="{FF2B5EF4-FFF2-40B4-BE49-F238E27FC236}">
                <a16:creationId xmlns:a16="http://schemas.microsoft.com/office/drawing/2014/main" id="{78DF7D10-68DE-4966-BA7B-1B7F02DE07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4200" y="3962400"/>
            <a:ext cx="914400" cy="914400"/>
          </a:xfrm>
          <a:prstGeom prst="rect">
            <a:avLst/>
          </a:prstGeom>
        </p:spPr>
      </p:pic>
      <p:pic>
        <p:nvPicPr>
          <p:cNvPr id="10" name="Picture 9">
            <a:extLst>
              <a:ext uri="{FF2B5EF4-FFF2-40B4-BE49-F238E27FC236}">
                <a16:creationId xmlns:a16="http://schemas.microsoft.com/office/drawing/2014/main" id="{EAF0F5D7-C6E2-4354-9600-20A42D36B5F1}"/>
              </a:ext>
            </a:extLst>
          </p:cNvPr>
          <p:cNvPicPr>
            <a:picLocks noChangeAspect="1"/>
          </p:cNvPicPr>
          <p:nvPr/>
        </p:nvPicPr>
        <p:blipFill>
          <a:blip r:embed="rId6"/>
          <a:stretch>
            <a:fillRect/>
          </a:stretch>
        </p:blipFill>
        <p:spPr>
          <a:xfrm>
            <a:off x="4056347" y="4780176"/>
            <a:ext cx="4684657" cy="1087224"/>
          </a:xfrm>
          <a:prstGeom prst="rect">
            <a:avLst/>
          </a:prstGeom>
        </p:spPr>
      </p:pic>
      <p:sp>
        <p:nvSpPr>
          <p:cNvPr id="11" name="Text Placeholder 3">
            <a:extLst>
              <a:ext uri="{FF2B5EF4-FFF2-40B4-BE49-F238E27FC236}">
                <a16:creationId xmlns:a16="http://schemas.microsoft.com/office/drawing/2014/main" id="{D334CCEE-9DF2-4CEE-AD93-9B28EAD70493}"/>
              </a:ext>
            </a:extLst>
          </p:cNvPr>
          <p:cNvSpPr txBox="1">
            <a:spLocks/>
          </p:cNvSpPr>
          <p:nvPr/>
        </p:nvSpPr>
        <p:spPr>
          <a:xfrm>
            <a:off x="4038599" y="1691631"/>
            <a:ext cx="4724401" cy="234697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t>Sign into PIER and click on</a:t>
            </a:r>
          </a:p>
          <a:p>
            <a:pPr marL="0" indent="0">
              <a:buNone/>
            </a:pPr>
            <a:r>
              <a:rPr lang="en-US" sz="1600" dirty="0"/>
              <a:t>	- Estimated Level of Effort per Focus Area</a:t>
            </a:r>
          </a:p>
          <a:p>
            <a:pPr marL="0" indent="0">
              <a:buNone/>
            </a:pPr>
            <a:r>
              <a:rPr lang="en-US" sz="1600" dirty="0"/>
              <a:t>	- Choose the Annual Report Year that you 	are working on </a:t>
            </a:r>
          </a:p>
          <a:p>
            <a:pPr marL="0" indent="0">
              <a:buNone/>
            </a:pPr>
            <a:r>
              <a:rPr lang="en-US" sz="1600" dirty="0"/>
              <a:t> </a:t>
            </a:r>
          </a:p>
        </p:txBody>
      </p:sp>
    </p:spTree>
    <p:extLst>
      <p:ext uri="{BB962C8B-B14F-4D97-AF65-F5344CB8AC3E}">
        <p14:creationId xmlns:p14="http://schemas.microsoft.com/office/powerpoint/2010/main" val="415606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C9BED2-1BD9-4242-BAB9-B980D31C8AEE}"/>
              </a:ext>
            </a:extLst>
          </p:cNvPr>
          <p:cNvPicPr>
            <a:picLocks noChangeAspect="1"/>
          </p:cNvPicPr>
          <p:nvPr/>
        </p:nvPicPr>
        <p:blipFill>
          <a:blip r:embed="rId2"/>
          <a:stretch>
            <a:fillRect/>
          </a:stretch>
        </p:blipFill>
        <p:spPr>
          <a:xfrm>
            <a:off x="685800" y="3717471"/>
            <a:ext cx="4744065" cy="2667000"/>
          </a:xfrm>
          <a:prstGeom prst="rect">
            <a:avLst/>
          </a:prstGeom>
        </p:spPr>
      </p:pic>
      <p:pic>
        <p:nvPicPr>
          <p:cNvPr id="12" name="Picture 11">
            <a:extLst>
              <a:ext uri="{FF2B5EF4-FFF2-40B4-BE49-F238E27FC236}">
                <a16:creationId xmlns:a16="http://schemas.microsoft.com/office/drawing/2014/main" id="{AF688FC4-9292-4A0E-B19A-A21C9493C47A}"/>
              </a:ext>
            </a:extLst>
          </p:cNvPr>
          <p:cNvPicPr>
            <a:picLocks noChangeAspect="1"/>
          </p:cNvPicPr>
          <p:nvPr/>
        </p:nvPicPr>
        <p:blipFill>
          <a:blip r:embed="rId3"/>
          <a:stretch>
            <a:fillRect/>
          </a:stretch>
        </p:blipFill>
        <p:spPr>
          <a:xfrm>
            <a:off x="381000" y="457200"/>
            <a:ext cx="5241282" cy="2667000"/>
          </a:xfrm>
          <a:prstGeom prst="rect">
            <a:avLst/>
          </a:prstGeom>
        </p:spPr>
      </p:pic>
      <p:sp>
        <p:nvSpPr>
          <p:cNvPr id="13" name="Arrow: Left 12">
            <a:extLst>
              <a:ext uri="{FF2B5EF4-FFF2-40B4-BE49-F238E27FC236}">
                <a16:creationId xmlns:a16="http://schemas.microsoft.com/office/drawing/2014/main" id="{9A0702C6-69DE-454E-BCDC-D48E7323334F}"/>
              </a:ext>
            </a:extLst>
          </p:cNvPr>
          <p:cNvSpPr/>
          <p:nvPr/>
        </p:nvSpPr>
        <p:spPr>
          <a:xfrm>
            <a:off x="4643874" y="23622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Single Corner Rounded 13">
            <a:extLst>
              <a:ext uri="{FF2B5EF4-FFF2-40B4-BE49-F238E27FC236}">
                <a16:creationId xmlns:a16="http://schemas.microsoft.com/office/drawing/2014/main" id="{23AC046F-DB5C-48BE-8583-F575D07F9552}"/>
              </a:ext>
            </a:extLst>
          </p:cNvPr>
          <p:cNvSpPr/>
          <p:nvPr/>
        </p:nvSpPr>
        <p:spPr>
          <a:xfrm>
            <a:off x="3581400" y="1371600"/>
            <a:ext cx="2040882" cy="914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F94179-3263-40F5-8C5C-958E5866CB29}"/>
              </a:ext>
            </a:extLst>
          </p:cNvPr>
          <p:cNvSpPr/>
          <p:nvPr/>
        </p:nvSpPr>
        <p:spPr>
          <a:xfrm>
            <a:off x="5867400" y="381001"/>
            <a:ext cx="3124200" cy="3262432"/>
          </a:xfrm>
          <a:prstGeom prst="rect">
            <a:avLst/>
          </a:prstGeom>
        </p:spPr>
        <p:txBody>
          <a:bodyPr wrap="square">
            <a:spAutoFit/>
          </a:bodyPr>
          <a:lstStyle/>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r>
              <a:rPr lang="en-US" sz="1400" dirty="0">
                <a:solidFill>
                  <a:prstClr val="black"/>
                </a:solidFill>
                <a:latin typeface="Arial" panose="020B0604020202020204" pitchFamily="34" charset="0"/>
                <a:cs typeface="Arial" panose="020B0604020202020204" pitchFamily="34" charset="0"/>
              </a:rPr>
              <a:t>Export Project Distribution</a:t>
            </a:r>
          </a:p>
          <a:p>
            <a:pPr marL="742950" lvl="1" indent="-285750">
              <a:spcBef>
                <a:spcPct val="20000"/>
              </a:spcBef>
              <a:buClr>
                <a:srgbClr val="FF3333"/>
              </a:buClr>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lvl="1">
              <a:spcBef>
                <a:spcPct val="20000"/>
              </a:spcBef>
              <a:buClr>
                <a:srgbClr val="FF3333"/>
              </a:buClr>
            </a:pPr>
            <a:endParaRPr lang="en-US" sz="2400" dirty="0">
              <a:solidFill>
                <a:prstClr val="black"/>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0E39A46-1FF9-4BE8-B669-4969753B7B78}"/>
              </a:ext>
            </a:extLst>
          </p:cNvPr>
          <p:cNvSpPr/>
          <p:nvPr/>
        </p:nvSpPr>
        <p:spPr>
          <a:xfrm>
            <a:off x="5715000" y="3581399"/>
            <a:ext cx="2743200" cy="1668149"/>
          </a:xfrm>
          <a:prstGeom prst="rect">
            <a:avLst/>
          </a:prstGeom>
        </p:spPr>
        <p:txBody>
          <a:bodyPr wrap="square">
            <a:spAutoFit/>
          </a:bodyPr>
          <a:lstStyle/>
          <a:p>
            <a:pPr marL="742950" lvl="1" indent="-285750">
              <a:spcBef>
                <a:spcPct val="20000"/>
              </a:spcBef>
              <a:buClr>
                <a:srgbClr val="FF3333"/>
              </a:buClr>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a:p>
            <a:pPr marL="742950" lvl="1" indent="-285750">
              <a:spcBef>
                <a:spcPct val="20000"/>
              </a:spcBef>
              <a:buClr>
                <a:srgbClr val="FF3333"/>
              </a:buClr>
              <a:buFont typeface="Wingdings" panose="05000000000000000000" pitchFamily="2" charset="2"/>
              <a:buChar char="Ø"/>
            </a:pPr>
            <a:r>
              <a:rPr lang="en-US" sz="1400" dirty="0">
                <a:solidFill>
                  <a:prstClr val="black"/>
                </a:solidFill>
                <a:latin typeface="Arial" panose="020B0604020202020204" pitchFamily="34" charset="0"/>
                <a:cs typeface="Arial" panose="020B0604020202020204" pitchFamily="34" charset="0"/>
              </a:rPr>
              <a:t>Initial view in Excel looks similar to this</a:t>
            </a:r>
          </a:p>
          <a:p>
            <a:pPr marL="742950" lvl="1" indent="-285750">
              <a:spcBef>
                <a:spcPct val="20000"/>
              </a:spcBef>
              <a:buClr>
                <a:srgbClr val="FF3333"/>
              </a:buClr>
              <a:buFont typeface="Wingdings" panose="05000000000000000000" pitchFamily="2" charset="2"/>
              <a:buChar char="Ø"/>
            </a:pPr>
            <a:endParaRPr lang="en-US" sz="2400" dirty="0">
              <a:solidFill>
                <a:prstClr val="black"/>
              </a:solidFill>
              <a:latin typeface="Arial" panose="020B0604020202020204" pitchFamily="34" charset="0"/>
              <a:cs typeface="Arial" panose="020B0604020202020204" pitchFamily="34" charset="0"/>
            </a:endParaRPr>
          </a:p>
          <a:p>
            <a:pPr lvl="1">
              <a:spcBef>
                <a:spcPct val="20000"/>
              </a:spcBef>
              <a:buClr>
                <a:srgbClr val="FF3333"/>
              </a:buClr>
            </a:pPr>
            <a:endParaRPr lang="en-US" sz="2400" dirty="0">
              <a:solidFill>
                <a:prstClr val="black"/>
              </a:solidFill>
              <a:latin typeface="Arial" panose="020B0604020202020204" pitchFamily="34" charset="0"/>
              <a:cs typeface="Arial" panose="020B0604020202020204" pitchFamily="34" charset="0"/>
            </a:endParaRPr>
          </a:p>
        </p:txBody>
      </p:sp>
      <p:sp>
        <p:nvSpPr>
          <p:cNvPr id="18" name="Arrow: Bent-Up 17">
            <a:extLst>
              <a:ext uri="{FF2B5EF4-FFF2-40B4-BE49-F238E27FC236}">
                <a16:creationId xmlns:a16="http://schemas.microsoft.com/office/drawing/2014/main" id="{00F61837-96FC-44C5-832E-DF90FCFB9340}"/>
              </a:ext>
            </a:extLst>
          </p:cNvPr>
          <p:cNvSpPr/>
          <p:nvPr/>
        </p:nvSpPr>
        <p:spPr>
          <a:xfrm rot="5400000" flipV="1">
            <a:off x="6633526" y="3805874"/>
            <a:ext cx="829948" cy="2057400"/>
          </a:xfrm>
          <a:prstGeom prst="bentUpArrow">
            <a:avLst>
              <a:gd name="adj1" fmla="val 25000"/>
              <a:gd name="adj2" fmla="val 1886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548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1978545"/>
            <a:ext cx="8458200" cy="4729710"/>
          </a:xfrm>
        </p:spPr>
        <p:txBody>
          <a:bodyPr/>
          <a:lstStyle/>
          <a:p>
            <a:pPr lvl="1">
              <a:buFont typeface="Wingdings" panose="05000000000000000000" pitchFamily="2" charset="2"/>
              <a:buChar char="Ø"/>
            </a:pPr>
            <a:r>
              <a:rPr lang="en-US" sz="2200" dirty="0">
                <a:solidFill>
                  <a:prstClr val="black"/>
                </a:solidFill>
              </a:rPr>
              <a:t>Prior to sending/sharing the excel document with the Director, formatting and formulas are added so that it’s an easily interpreted excel document. I pull the previous year excel document and use the format painter to make it simple. Please note that the original export contains % only while the above shows both the % and dollar value</a:t>
            </a:r>
          </a:p>
          <a:p>
            <a:pPr lvl="1">
              <a:buFont typeface="Wingdings" panose="05000000000000000000" pitchFamily="2" charset="2"/>
              <a:buChar char="Ø"/>
            </a:pPr>
            <a:r>
              <a:rPr lang="en-US" sz="2200" dirty="0">
                <a:solidFill>
                  <a:prstClr val="black"/>
                </a:solidFill>
              </a:rPr>
              <a:t>PIER automatically includes the % of effort, along with the overall funding in each area (based on submitted 90-2 information and entries made for Leveraged Funding) – this includes Federal, Match and Pass Through, along with Managed-Leveraged Funding. So prior to finalizing the Level of Effort you need to have completed entry of all of your Leveraged Funding</a:t>
            </a:r>
            <a:endParaRPr lang="en-US" sz="2200" dirty="0"/>
          </a:p>
        </p:txBody>
      </p:sp>
      <p:pic>
        <p:nvPicPr>
          <p:cNvPr id="6" name="Picture 5">
            <a:extLst>
              <a:ext uri="{FF2B5EF4-FFF2-40B4-BE49-F238E27FC236}">
                <a16:creationId xmlns:a16="http://schemas.microsoft.com/office/drawing/2014/main" id="{CC318784-BF5E-4BC9-94F9-7B098C41871A}"/>
              </a:ext>
            </a:extLst>
          </p:cNvPr>
          <p:cNvPicPr>
            <a:picLocks noChangeAspect="1"/>
          </p:cNvPicPr>
          <p:nvPr/>
        </p:nvPicPr>
        <p:blipFill>
          <a:blip r:embed="rId2"/>
          <a:stretch>
            <a:fillRect/>
          </a:stretch>
        </p:blipFill>
        <p:spPr>
          <a:xfrm>
            <a:off x="838200" y="457200"/>
            <a:ext cx="7848600" cy="1216545"/>
          </a:xfrm>
          <a:prstGeom prst="rect">
            <a:avLst/>
          </a:prstGeom>
        </p:spPr>
      </p:pic>
      <p:sp>
        <p:nvSpPr>
          <p:cNvPr id="7" name="Arrow: Down 6">
            <a:extLst>
              <a:ext uri="{FF2B5EF4-FFF2-40B4-BE49-F238E27FC236}">
                <a16:creationId xmlns:a16="http://schemas.microsoft.com/office/drawing/2014/main" id="{D3F00009-FBAB-454D-B083-E7D921ABC29E}"/>
              </a:ext>
            </a:extLst>
          </p:cNvPr>
          <p:cNvSpPr/>
          <p:nvPr/>
        </p:nvSpPr>
        <p:spPr>
          <a:xfrm>
            <a:off x="4267200" y="149745"/>
            <a:ext cx="457200" cy="612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532F921B-D1FA-4E9E-8D60-5BB212F1E265}"/>
              </a:ext>
            </a:extLst>
          </p:cNvPr>
          <p:cNvSpPr/>
          <p:nvPr/>
        </p:nvSpPr>
        <p:spPr>
          <a:xfrm>
            <a:off x="7086600" y="1673745"/>
            <a:ext cx="457200" cy="3074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060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a Grant Template" id="{DCDBAB7F-3136-AE44-B676-1497CE64EE17}" vid="{091CB0DA-A732-F54F-9425-5CDE2295AC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Sea Grant Template</Template>
  <TotalTime>3372</TotalTime>
  <Words>744</Words>
  <Application>Microsoft Office PowerPoint</Application>
  <PresentationFormat>On-screen Show (4:3)</PresentationFormat>
  <Paragraphs>74</Paragraphs>
  <Slides>11</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Narrow</vt:lpstr>
      <vt:lpstr>Calibri</vt:lpstr>
      <vt:lpstr>Times New Roman</vt:lpstr>
      <vt:lpstr>Wingdings</vt:lpstr>
      <vt:lpstr>Office Theme</vt:lpstr>
      <vt:lpstr>PowerPoint Presentation</vt:lpstr>
      <vt:lpstr>Melissa Boyce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Terri Liebmann</dc:title>
  <dc:creator>Melissa Boyce</dc:creator>
  <cp:lastModifiedBy>Melissa Boyce</cp:lastModifiedBy>
  <cp:revision>39</cp:revision>
  <cp:lastPrinted>2019-07-18T19:05:32Z</cp:lastPrinted>
  <dcterms:created xsi:type="dcterms:W3CDTF">2018-09-14T15:56:33Z</dcterms:created>
  <dcterms:modified xsi:type="dcterms:W3CDTF">2022-02-02T16:53:09Z</dcterms:modified>
</cp:coreProperties>
</file>