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79" r:id="rId4"/>
    <p:sldId id="280" r:id="rId5"/>
    <p:sldId id="272" r:id="rId6"/>
    <p:sldId id="273" r:id="rId7"/>
    <p:sldId id="274" r:id="rId8"/>
    <p:sldId id="276" r:id="rId9"/>
    <p:sldId id="278" r:id="rId10"/>
    <p:sldId id="275" r:id="rId11"/>
    <p:sldId id="277" r:id="rId12"/>
    <p:sldId id="282" r:id="rId13"/>
    <p:sldId id="283" r:id="rId14"/>
    <p:sldId id="284" r:id="rId15"/>
    <p:sldId id="286" r:id="rId16"/>
    <p:sldId id="287" r:id="rId17"/>
    <p:sldId id="285" r:id="rId18"/>
    <p:sldId id="288" r:id="rId19"/>
    <p:sldId id="290" r:id="rId20"/>
    <p:sldId id="289" r:id="rId21"/>
    <p:sldId id="291" r:id="rId22"/>
    <p:sldId id="292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6D"/>
    <a:srgbClr val="D4EBE6"/>
    <a:srgbClr val="26686D"/>
    <a:srgbClr val="00AEEF"/>
    <a:srgbClr val="B91F25"/>
    <a:srgbClr val="666666"/>
    <a:srgbClr val="4FD1FF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271" autoAdjust="0"/>
  </p:normalViewPr>
  <p:slideViewPr>
    <p:cSldViewPr snapToGrid="0">
      <p:cViewPr>
        <p:scale>
          <a:sx n="68" d="100"/>
          <a:sy n="68" d="100"/>
        </p:scale>
        <p:origin x="1219" y="53"/>
      </p:cViewPr>
      <p:guideLst/>
    </p:cSldViewPr>
  </p:slideViewPr>
  <p:outlineViewPr>
    <p:cViewPr>
      <p:scale>
        <a:sx n="33" d="100"/>
        <a:sy n="33" d="100"/>
      </p:scale>
      <p:origin x="0" y="-10315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9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7778B-B4CC-412F-BD95-712FD6546EDC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D92E-4EA8-4135-B320-46055D572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D92E-4EA8-4135-B320-46055D572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D92E-4EA8-4135-B320-46055D572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touchpoints through out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D92E-4EA8-4135-B320-46055D572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1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PI Portal meetings and review of projects/deadlines;  decision making on where paid from; collaboration with program leaders, business manager, and PIs.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D92E-4EA8-4135-B320-46055D572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6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touchpoints through out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D92E-4EA8-4135-B320-46055D572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34050"/>
            <a:ext cx="12191999" cy="1111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57340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324864"/>
            <a:ext cx="10515601" cy="93293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56828"/>
            <a:ext cx="10515600" cy="2068037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5800676"/>
            <a:ext cx="2457450" cy="893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45" y="5914541"/>
            <a:ext cx="655659" cy="655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28" y="5868698"/>
            <a:ext cx="1036601" cy="70150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122363"/>
            <a:ext cx="12192000" cy="279918"/>
          </a:xfrm>
          <a:prstGeom prst="rect">
            <a:avLst/>
          </a:prstGeom>
          <a:solidFill>
            <a:srgbClr val="00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3999" y="1096112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chemeClr val="bg1"/>
                </a:solidFill>
                <a:latin typeface="Proxima Nova" panose="020B0604020202020204" charset="0"/>
                <a:cs typeface="Proxima Nova" panose="020B0604020202020204" charset="0"/>
              </a:rPr>
              <a:t>OHIO SEA GRANT AND STONE LABORATORY</a:t>
            </a:r>
          </a:p>
        </p:txBody>
      </p:sp>
    </p:spTree>
    <p:extLst>
      <p:ext uri="{BB962C8B-B14F-4D97-AF65-F5344CB8AC3E}">
        <p14:creationId xmlns:p14="http://schemas.microsoft.com/office/powerpoint/2010/main" val="238428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81E2-AF81-4A7F-BA60-F21253683450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3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  <a:lvl2pPr>
              <a:defRPr b="0" i="0">
                <a:latin typeface="Proxima Nova" panose="02000506030000020004" pitchFamily="2" charset="0"/>
              </a:defRPr>
            </a:lvl2pPr>
            <a:lvl3pPr>
              <a:defRPr b="0" i="0">
                <a:latin typeface="Proxima Nova" panose="02000506030000020004" pitchFamily="2" charset="0"/>
              </a:defRPr>
            </a:lvl3pPr>
            <a:lvl4pPr>
              <a:defRPr b="0" i="0">
                <a:latin typeface="Proxima Nova" panose="02000506030000020004" pitchFamily="2" charset="0"/>
              </a:defRPr>
            </a:lvl4pPr>
            <a:lvl5pPr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81E2-AF81-4A7F-BA60-F21253683450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8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fld id="{FC0381E2-AF81-4A7F-BA60-F21253683450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  <a:lvl2pPr>
              <a:defRPr b="0" i="0">
                <a:latin typeface="Proxima Nova" panose="02000506030000020004" pitchFamily="2" charset="0"/>
              </a:defRPr>
            </a:lvl2pPr>
            <a:lvl3pPr>
              <a:defRPr b="0" i="0">
                <a:latin typeface="Proxima Nova" panose="02000506030000020004" pitchFamily="2" charset="0"/>
              </a:defRPr>
            </a:lvl3pPr>
            <a:lvl4pPr>
              <a:defRPr b="0" i="0">
                <a:latin typeface="Proxima Nova" panose="02000506030000020004" pitchFamily="2" charset="0"/>
              </a:defRPr>
            </a:lvl4pPr>
            <a:lvl5pPr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  <a:lvl2pPr>
              <a:defRPr b="0" i="0">
                <a:latin typeface="Proxima Nova" panose="02000506030000020004" pitchFamily="2" charset="0"/>
              </a:defRPr>
            </a:lvl2pPr>
            <a:lvl3pPr>
              <a:defRPr b="0" i="0">
                <a:latin typeface="Proxima Nova" panose="02000506030000020004" pitchFamily="2" charset="0"/>
              </a:defRPr>
            </a:lvl3pPr>
            <a:lvl4pPr>
              <a:defRPr b="0" i="0">
                <a:latin typeface="Proxima Nova" panose="02000506030000020004" pitchFamily="2" charset="0"/>
              </a:defRPr>
            </a:lvl4pPr>
            <a:lvl5pPr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fld id="{FC0381E2-AF81-4A7F-BA60-F21253683450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  <a:lvl2pPr>
              <a:defRPr b="0" i="0">
                <a:latin typeface="Proxima Nova" panose="02000506030000020004" pitchFamily="2" charset="0"/>
              </a:defRPr>
            </a:lvl2pPr>
            <a:lvl3pPr>
              <a:defRPr b="0" i="0">
                <a:latin typeface="Proxima Nova" panose="02000506030000020004" pitchFamily="2" charset="0"/>
              </a:defRPr>
            </a:lvl3pPr>
            <a:lvl4pPr>
              <a:defRPr b="0" i="0">
                <a:latin typeface="Proxima Nova" panose="02000506030000020004" pitchFamily="2" charset="0"/>
              </a:defRPr>
            </a:lvl4pPr>
            <a:lvl5pPr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  <a:lvl2pPr>
              <a:defRPr b="0" i="0">
                <a:latin typeface="Proxima Nova" panose="02000506030000020004" pitchFamily="2" charset="0"/>
              </a:defRPr>
            </a:lvl2pPr>
            <a:lvl3pPr>
              <a:defRPr b="0" i="0">
                <a:latin typeface="Proxima Nova" panose="02000506030000020004" pitchFamily="2" charset="0"/>
              </a:defRPr>
            </a:lvl3pPr>
            <a:lvl4pPr>
              <a:defRPr b="0" i="0">
                <a:latin typeface="Proxima Nova" panose="02000506030000020004" pitchFamily="2" charset="0"/>
              </a:defRPr>
            </a:lvl4pPr>
            <a:lvl5pPr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81E2-AF81-4A7F-BA60-F21253683450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81E2-AF81-4A7F-BA60-F21253683450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B0B5B2-38A2-9E49-AAB3-45D40F2ACEA4}"/>
              </a:ext>
            </a:extLst>
          </p:cNvPr>
          <p:cNvSpPr/>
          <p:nvPr userDrawn="1"/>
        </p:nvSpPr>
        <p:spPr>
          <a:xfrm>
            <a:off x="-89452" y="-39292"/>
            <a:ext cx="12364278" cy="6365826"/>
          </a:xfrm>
          <a:prstGeom prst="rect">
            <a:avLst/>
          </a:prstGeom>
          <a:solidFill>
            <a:srgbClr val="00AE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7282"/>
            <a:ext cx="7878417" cy="2312677"/>
          </a:xfrm>
        </p:spPr>
        <p:txBody>
          <a:bodyPr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7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81E2-AF81-4A7F-BA60-F21253683450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 b="0" i="0">
                <a:latin typeface="Proxima Nova" panose="02000506030000020004" pitchFamily="2" charset="0"/>
              </a:defRPr>
            </a:lvl1pPr>
            <a:lvl2pPr>
              <a:defRPr sz="2800" b="0" i="0">
                <a:latin typeface="Proxima Nova" panose="02000506030000020004" pitchFamily="2" charset="0"/>
              </a:defRPr>
            </a:lvl2pPr>
            <a:lvl3pPr>
              <a:defRPr sz="2400" b="0" i="0">
                <a:latin typeface="Proxima Nova" panose="02000506030000020004" pitchFamily="2" charset="0"/>
              </a:defRPr>
            </a:lvl3pPr>
            <a:lvl4pPr>
              <a:defRPr sz="2000" b="0" i="0">
                <a:latin typeface="Proxima Nova" panose="02000506030000020004" pitchFamily="2" charset="0"/>
              </a:defRPr>
            </a:lvl4pPr>
            <a:lvl5pPr>
              <a:defRPr sz="2000" b="0" i="0">
                <a:latin typeface="Proxima Nova" panose="0200050603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Proxima Nova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81E2-AF81-4A7F-BA60-F21253683450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roxima Nova" panose="0200050603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5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FC0381E2-AF81-4A7F-BA60-F21253683450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89452" y="-39292"/>
            <a:ext cx="12364278" cy="279918"/>
          </a:xfrm>
          <a:prstGeom prst="rect">
            <a:avLst/>
          </a:prstGeom>
          <a:solidFill>
            <a:srgbClr val="00AE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6327647"/>
            <a:ext cx="1042198" cy="3789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36" y="6372990"/>
            <a:ext cx="278064" cy="278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94" y="6340349"/>
            <a:ext cx="439621" cy="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>
              <a:lumMod val="85000"/>
              <a:lumOff val="15000"/>
            </a:schemeClr>
          </a:solidFill>
          <a:latin typeface="Proxima Nova" panose="020B0604020202020204" charset="0"/>
          <a:ea typeface="+mj-ea"/>
          <a:cs typeface="Proxima Nova" panose="020B060402020202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85000"/>
              <a:lumOff val="15000"/>
            </a:schemeClr>
          </a:solidFill>
          <a:latin typeface="Proxima Nova" panose="020B0604020202020204" charset="0"/>
          <a:ea typeface="+mn-ea"/>
          <a:cs typeface="Proxima Nova" panose="020B060402020202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85000"/>
              <a:lumOff val="15000"/>
            </a:schemeClr>
          </a:solidFill>
          <a:latin typeface="Proxima Nova" panose="020B0604020202020204" charset="0"/>
          <a:ea typeface="+mn-ea"/>
          <a:cs typeface="Proxima Nova" panose="020B060402020202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85000"/>
              <a:lumOff val="15000"/>
            </a:schemeClr>
          </a:solidFill>
          <a:latin typeface="Proxima Nova" panose="020B0604020202020204" charset="0"/>
          <a:ea typeface="+mn-ea"/>
          <a:cs typeface="Proxima Nova" panose="020B060402020202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Proxima Nova" panose="020B0604020202020204" charset="0"/>
          <a:ea typeface="+mn-ea"/>
          <a:cs typeface="Proxima Nova" panose="020B060402020202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Proxima Nova" panose="020B0604020202020204" charset="0"/>
          <a:ea typeface="+mn-ea"/>
          <a:cs typeface="Proxima Nova" panose="020B060402020202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Kristen </a:t>
            </a:r>
            <a:r>
              <a:rPr lang="en-US" dirty="0" err="1"/>
              <a:t>DeVanna</a:t>
            </a:r>
            <a:r>
              <a:rPr lang="en-US" dirty="0"/>
              <a:t> Fussell, PhD, Associate Director, Ohio Sea Grant</a:t>
            </a:r>
          </a:p>
          <a:p>
            <a:r>
              <a:rPr lang="en-US" dirty="0"/>
              <a:t>Erin Monaco, Program Administrator, Ohio Sea Grant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850428"/>
            <a:ext cx="10515600" cy="2068037"/>
          </a:xfrm>
        </p:spPr>
        <p:txBody>
          <a:bodyPr/>
          <a:lstStyle/>
          <a:p>
            <a:r>
              <a:rPr lang="en-US" dirty="0"/>
              <a:t>Collaborative Reporting Meeting: Metrics</a:t>
            </a:r>
          </a:p>
        </p:txBody>
      </p:sp>
    </p:spTree>
    <p:extLst>
      <p:ext uri="{BB962C8B-B14F-4D97-AF65-F5344CB8AC3E}">
        <p14:creationId xmlns:p14="http://schemas.microsoft.com/office/powerpoint/2010/main" val="399275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59ADC-ADD6-47BB-83ED-06215A24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Volunteer hours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E7F4-5B99-4287-A412-A99326B8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400" dirty="0"/>
              <a:t>Beach clean up volunteers</a:t>
            </a:r>
          </a:p>
          <a:p>
            <a:r>
              <a:rPr lang="en-US" sz="2400" dirty="0"/>
              <a:t>Friends of Stone Laboratory – island clean-up, events</a:t>
            </a:r>
          </a:p>
          <a:p>
            <a:r>
              <a:rPr lang="en-US" sz="2400" dirty="0"/>
              <a:t>Charter captain volunteers</a:t>
            </a:r>
          </a:p>
          <a:p>
            <a:r>
              <a:rPr lang="en-US" sz="2400" dirty="0"/>
              <a:t>Lake Erie </a:t>
            </a:r>
            <a:r>
              <a:rPr lang="en-US" sz="2400" dirty="0" err="1"/>
              <a:t>Watersnake</a:t>
            </a:r>
            <a:r>
              <a:rPr lang="en-US" sz="2400" dirty="0"/>
              <a:t> sampling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945AD-8C54-45C5-BD05-579733C98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2" r="1822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90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OHSG programs and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E730-833F-489F-A48E-BD9E2F79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135"/>
            <a:ext cx="10515600" cy="4351338"/>
          </a:xfrm>
        </p:spPr>
        <p:txBody>
          <a:bodyPr/>
          <a:lstStyle/>
          <a:p>
            <a:r>
              <a:rPr lang="en-US" dirty="0"/>
              <a:t>Internal database: </a:t>
            </a:r>
            <a:r>
              <a:rPr lang="en-US" dirty="0" err="1"/>
              <a:t>Mystro</a:t>
            </a:r>
            <a:r>
              <a:rPr lang="en-US" dirty="0"/>
              <a:t> people, events, publications and reporting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36E30A-1EFA-4AB3-8E1F-65EFB181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216" y="2406005"/>
            <a:ext cx="7278140" cy="35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4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OHSG sponsored events and 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E730-833F-489F-A48E-BD9E2F79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135"/>
            <a:ext cx="10515600" cy="4351338"/>
          </a:xfrm>
        </p:spPr>
        <p:txBody>
          <a:bodyPr/>
          <a:lstStyle/>
          <a:p>
            <a:r>
              <a:rPr lang="en-US" dirty="0"/>
              <a:t>Query event database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A7766-80D8-4782-95B2-709745567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27" y="2123898"/>
            <a:ext cx="9659145" cy="41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5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OHSG sponsored events and 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E730-833F-489F-A48E-BD9E2F79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135"/>
            <a:ext cx="10515600" cy="4351338"/>
          </a:xfrm>
        </p:spPr>
        <p:txBody>
          <a:bodyPr/>
          <a:lstStyle/>
          <a:p>
            <a:r>
              <a:rPr lang="en-US" dirty="0"/>
              <a:t>Query event database</a:t>
            </a:r>
          </a:p>
          <a:p>
            <a:pPr lvl="1"/>
            <a:r>
              <a:rPr lang="en-US" dirty="0"/>
              <a:t>Sort by OHSG sponsored events and add attendees</a:t>
            </a:r>
          </a:p>
          <a:p>
            <a:pPr lvl="1"/>
            <a:r>
              <a:rPr lang="en-US" dirty="0"/>
              <a:t>Does take some clean-up on my end</a:t>
            </a:r>
          </a:p>
          <a:p>
            <a:pPr lvl="1"/>
            <a:r>
              <a:rPr lang="en-US" dirty="0"/>
              <a:t>Try to have staff report events as they happen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2B2A-6CFF-4D1C-AD5A-AF164D704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587044"/>
            <a:ext cx="11353800" cy="22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8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266678"/>
            <a:ext cx="10515600" cy="1325563"/>
          </a:xfrm>
        </p:spPr>
        <p:txBody>
          <a:bodyPr/>
          <a:lstStyle/>
          <a:p>
            <a:r>
              <a:rPr lang="en-US" dirty="0"/>
              <a:t>Presentations and 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E730-833F-489F-A48E-BD9E2F79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00" y="1340202"/>
            <a:ext cx="10515600" cy="4351338"/>
          </a:xfrm>
        </p:spPr>
        <p:txBody>
          <a:bodyPr/>
          <a:lstStyle/>
          <a:p>
            <a:r>
              <a:rPr lang="en-US" dirty="0"/>
              <a:t>Query event database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A81A5-CC60-4539-A9B4-FCE51DEB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4" y="1935065"/>
            <a:ext cx="4817534" cy="4829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BF769-31A0-488F-8D53-82C71C5A3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89" y="1935065"/>
            <a:ext cx="6592711" cy="23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1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49565"/>
            <a:ext cx="10515600" cy="1325563"/>
          </a:xfrm>
        </p:spPr>
        <p:txBody>
          <a:bodyPr/>
          <a:lstStyle/>
          <a:p>
            <a:r>
              <a:rPr lang="en-US" dirty="0"/>
              <a:t>P-12 Educators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F5D707-F634-479B-868D-0E715B44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0874C-2E72-4DA3-88C7-D0D2BFC07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4" y="1266291"/>
            <a:ext cx="11116734" cy="56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6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55" y="187655"/>
            <a:ext cx="10515600" cy="1325563"/>
          </a:xfrm>
        </p:spPr>
        <p:txBody>
          <a:bodyPr/>
          <a:lstStyle/>
          <a:p>
            <a:r>
              <a:rPr lang="en-US" dirty="0"/>
              <a:t>P-12 Students Reached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FA754-D5EA-4E62-834D-06D38909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88" y="1292657"/>
            <a:ext cx="10052757" cy="5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5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165078"/>
            <a:ext cx="10515600" cy="1325563"/>
          </a:xfrm>
        </p:spPr>
        <p:txBody>
          <a:bodyPr/>
          <a:lstStyle/>
          <a:p>
            <a:r>
              <a:rPr lang="en-US" dirty="0"/>
              <a:t>P-12 Students Reached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2725E-C24A-46EB-BF86-5220DDEDE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11" y="1332089"/>
            <a:ext cx="10220146" cy="53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1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165078"/>
            <a:ext cx="10515600" cy="1325563"/>
          </a:xfrm>
        </p:spPr>
        <p:txBody>
          <a:bodyPr/>
          <a:lstStyle/>
          <a:p>
            <a:r>
              <a:rPr lang="en-US" dirty="0"/>
              <a:t>P-12 Students Reached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F5D707-F634-479B-868D-0E715B44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714"/>
            <a:ext cx="10515600" cy="4351338"/>
          </a:xfrm>
        </p:spPr>
        <p:txBody>
          <a:bodyPr/>
          <a:lstStyle/>
          <a:p>
            <a:r>
              <a:rPr lang="en-US" dirty="0"/>
              <a:t>We use multipliers for educators in different grade levels to estimate number of students reached from educators impacted</a:t>
            </a:r>
          </a:p>
          <a:p>
            <a:pPr lvl="1"/>
            <a:r>
              <a:rPr lang="en-US" dirty="0"/>
              <a:t>Elementary - x30</a:t>
            </a:r>
          </a:p>
          <a:p>
            <a:pPr lvl="1"/>
            <a:r>
              <a:rPr lang="en-US" dirty="0"/>
              <a:t>Middle School – x100</a:t>
            </a:r>
          </a:p>
          <a:p>
            <a:pPr lvl="1"/>
            <a:r>
              <a:rPr lang="en-US" dirty="0"/>
              <a:t>High School – x120</a:t>
            </a:r>
          </a:p>
          <a:p>
            <a:pPr lvl="1"/>
            <a:r>
              <a:rPr lang="en-US" dirty="0"/>
              <a:t>Informal (or all unknown) – x1</a:t>
            </a:r>
          </a:p>
        </p:txBody>
      </p:sp>
    </p:spTree>
    <p:extLst>
      <p:ext uri="{BB962C8B-B14F-4D97-AF65-F5344CB8AC3E}">
        <p14:creationId xmlns:p14="http://schemas.microsoft.com/office/powerpoint/2010/main" val="376936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165078"/>
            <a:ext cx="10515600" cy="1325563"/>
          </a:xfrm>
        </p:spPr>
        <p:txBody>
          <a:bodyPr/>
          <a:lstStyle/>
          <a:p>
            <a:r>
              <a:rPr lang="en-US" dirty="0"/>
              <a:t>Publications to National Library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F5D707-F634-479B-868D-0E715B44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714"/>
            <a:ext cx="10515600" cy="4351338"/>
          </a:xfrm>
        </p:spPr>
        <p:txBody>
          <a:bodyPr/>
          <a:lstStyle/>
          <a:p>
            <a:r>
              <a:rPr lang="en-US" dirty="0"/>
              <a:t>We use our database to track these as well</a:t>
            </a:r>
          </a:p>
          <a:p>
            <a:r>
              <a:rPr lang="en-US" dirty="0"/>
              <a:t>Ask PI’s and staff to send us the pre-publication manuscripts</a:t>
            </a:r>
          </a:p>
          <a:p>
            <a:r>
              <a:rPr lang="en-US" dirty="0"/>
              <a:t>Ask for publication updates in PI annual reports</a:t>
            </a:r>
          </a:p>
          <a:p>
            <a:r>
              <a:rPr lang="en-US" dirty="0"/>
              <a:t>Ask PI’s for publication updates at least once a year for five years after the end-date of project</a:t>
            </a:r>
          </a:p>
          <a:p>
            <a:r>
              <a:rPr lang="en-US" dirty="0"/>
              <a:t>Search google scholar for Ohio Sea Grant in 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78922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352E-18B0-4323-8134-837ED571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77" y="432321"/>
            <a:ext cx="10515600" cy="1325563"/>
          </a:xfrm>
        </p:spPr>
        <p:txBody>
          <a:bodyPr/>
          <a:lstStyle/>
          <a:p>
            <a:r>
              <a:rPr lang="en-US" dirty="0"/>
              <a:t>Metrics reporting - </a:t>
            </a:r>
            <a:r>
              <a:rPr lang="en-US" sz="4400" dirty="0"/>
              <a:t>Organization is key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926D-3297-450E-BD22-64E3D857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23" y="1333763"/>
            <a:ext cx="10515600" cy="5958859"/>
          </a:xfrm>
        </p:spPr>
        <p:txBody>
          <a:bodyPr>
            <a:normAutofit/>
          </a:bodyPr>
          <a:lstStyle/>
          <a:p>
            <a:r>
              <a:rPr lang="en-US" dirty="0"/>
              <a:t>Excel spreadsheet of all metrics on one tab</a:t>
            </a:r>
          </a:p>
          <a:p>
            <a:r>
              <a:rPr lang="en-US" dirty="0"/>
              <a:t>Each metric has a cell full of notes</a:t>
            </a:r>
          </a:p>
          <a:p>
            <a:pPr lvl="1"/>
            <a:r>
              <a:rPr lang="en-US" dirty="0"/>
              <a:t>Where do I get numbers from?</a:t>
            </a:r>
          </a:p>
          <a:p>
            <a:pPr lvl="1"/>
            <a:r>
              <a:rPr lang="en-US" dirty="0"/>
              <a:t>Helpful tips or things to remember</a:t>
            </a:r>
          </a:p>
          <a:p>
            <a:r>
              <a:rPr lang="en-US" dirty="0"/>
              <a:t>Previous few years of data included</a:t>
            </a:r>
          </a:p>
          <a:p>
            <a:r>
              <a:rPr lang="en-US" dirty="0"/>
              <a:t>Also take notes for future years</a:t>
            </a:r>
          </a:p>
          <a:p>
            <a:pPr lvl="1"/>
            <a:r>
              <a:rPr lang="en-US" dirty="0"/>
              <a:t>Annual Action Plan meeting in January</a:t>
            </a:r>
          </a:p>
          <a:p>
            <a:pPr lvl="1"/>
            <a:r>
              <a:rPr lang="en-US" dirty="0"/>
              <a:t>Touchpoint with staff – Are we meeting targets?</a:t>
            </a:r>
          </a:p>
          <a:p>
            <a:pPr lvl="1"/>
            <a:r>
              <a:rPr lang="en-US" dirty="0"/>
              <a:t>Take notes for the future year (I will not remember unless notes are taken!)</a:t>
            </a:r>
          </a:p>
          <a:p>
            <a:pPr lvl="2"/>
            <a:r>
              <a:rPr lang="en-US" dirty="0"/>
              <a:t>Grants ending</a:t>
            </a:r>
          </a:p>
          <a:p>
            <a:pPr lvl="2"/>
            <a:r>
              <a:rPr lang="en-US" dirty="0"/>
              <a:t>New events</a:t>
            </a:r>
          </a:p>
          <a:p>
            <a:pPr lvl="2"/>
            <a:r>
              <a:rPr lang="en-US" dirty="0"/>
              <a:t>Changes to programming I should be aware 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1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165078"/>
            <a:ext cx="10515600" cy="1325563"/>
          </a:xfrm>
        </p:spPr>
        <p:txBody>
          <a:bodyPr/>
          <a:lstStyle/>
          <a:p>
            <a:r>
              <a:rPr lang="en-US" dirty="0"/>
              <a:t>Publications to National Library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A57CF-1F7F-472A-A16C-59D466DB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" y="1296118"/>
            <a:ext cx="10137422" cy="53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8112-3C49-408A-B20D-8919AF18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165078"/>
            <a:ext cx="10515600" cy="1325563"/>
          </a:xfrm>
        </p:spPr>
        <p:txBody>
          <a:bodyPr/>
          <a:lstStyle/>
          <a:p>
            <a:r>
              <a:rPr lang="en-US" dirty="0"/>
              <a:t>Publications to National Library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5D8EA-9C61-4CD3-BEC1-0A8EFE5C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4" y="1311453"/>
            <a:ext cx="9968089" cy="49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4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F643C3-8BA8-4987-9EAE-7DFB03EA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66FF3-5740-4811-9DB9-C28BCD80C6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71022" cy="9180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CDBED-274B-4101-8E61-0532F9BE9B14}"/>
              </a:ext>
            </a:extLst>
          </p:cNvPr>
          <p:cNvSpPr txBox="1"/>
          <p:nvPr/>
        </p:nvSpPr>
        <p:spPr>
          <a:xfrm>
            <a:off x="7315083" y="768888"/>
            <a:ext cx="4955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Kristen </a:t>
            </a:r>
            <a:r>
              <a:rPr lang="en-US" sz="3200" dirty="0" err="1"/>
              <a:t>DeVanna</a:t>
            </a:r>
            <a:r>
              <a:rPr lang="en-US" sz="3200" dirty="0"/>
              <a:t> Fussell</a:t>
            </a:r>
          </a:p>
          <a:p>
            <a:r>
              <a:rPr lang="en-US" sz="3200" dirty="0"/>
              <a:t>fussell.10@osu.edu</a:t>
            </a:r>
          </a:p>
          <a:p>
            <a:r>
              <a:rPr lang="en-US" sz="3200" dirty="0"/>
              <a:t>614-292-8971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AFB68-63AF-4728-A01B-0BC93F0434BA}"/>
              </a:ext>
            </a:extLst>
          </p:cNvPr>
          <p:cNvSpPr txBox="1"/>
          <p:nvPr/>
        </p:nvSpPr>
        <p:spPr>
          <a:xfrm>
            <a:off x="420512" y="143933"/>
            <a:ext cx="5041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6908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926D-3297-450E-BD22-64E3D857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491808"/>
            <a:ext cx="10515600" cy="4351338"/>
          </a:xfrm>
        </p:spPr>
        <p:txBody>
          <a:bodyPr/>
          <a:lstStyle/>
          <a:p>
            <a:r>
              <a:rPr lang="en-US" dirty="0"/>
              <a:t>Organization of Spreadsheet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62A967-C6C5-4E19-BC5C-2EE4873A6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0501"/>
              </p:ext>
            </p:extLst>
          </p:nvPr>
        </p:nvGraphicFramePr>
        <p:xfrm>
          <a:off x="141112" y="3237087"/>
          <a:ext cx="11909776" cy="342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722">
                  <a:extLst>
                    <a:ext uri="{9D8B030D-6E8A-4147-A177-3AD203B41FA5}">
                      <a16:colId xmlns:a16="http://schemas.microsoft.com/office/drawing/2014/main" val="1262422774"/>
                    </a:ext>
                  </a:extLst>
                </a:gridCol>
                <a:gridCol w="1488722">
                  <a:extLst>
                    <a:ext uri="{9D8B030D-6E8A-4147-A177-3AD203B41FA5}">
                      <a16:colId xmlns:a16="http://schemas.microsoft.com/office/drawing/2014/main" val="2322268940"/>
                    </a:ext>
                  </a:extLst>
                </a:gridCol>
                <a:gridCol w="1488722">
                  <a:extLst>
                    <a:ext uri="{9D8B030D-6E8A-4147-A177-3AD203B41FA5}">
                      <a16:colId xmlns:a16="http://schemas.microsoft.com/office/drawing/2014/main" val="3962183802"/>
                    </a:ext>
                  </a:extLst>
                </a:gridCol>
                <a:gridCol w="1488722">
                  <a:extLst>
                    <a:ext uri="{9D8B030D-6E8A-4147-A177-3AD203B41FA5}">
                      <a16:colId xmlns:a16="http://schemas.microsoft.com/office/drawing/2014/main" val="479464441"/>
                    </a:ext>
                  </a:extLst>
                </a:gridCol>
                <a:gridCol w="1488722">
                  <a:extLst>
                    <a:ext uri="{9D8B030D-6E8A-4147-A177-3AD203B41FA5}">
                      <a16:colId xmlns:a16="http://schemas.microsoft.com/office/drawing/2014/main" val="1675772167"/>
                    </a:ext>
                  </a:extLst>
                </a:gridCol>
                <a:gridCol w="1488722">
                  <a:extLst>
                    <a:ext uri="{9D8B030D-6E8A-4147-A177-3AD203B41FA5}">
                      <a16:colId xmlns:a16="http://schemas.microsoft.com/office/drawing/2014/main" val="2649176754"/>
                    </a:ext>
                  </a:extLst>
                </a:gridCol>
                <a:gridCol w="1488722">
                  <a:extLst>
                    <a:ext uri="{9D8B030D-6E8A-4147-A177-3AD203B41FA5}">
                      <a16:colId xmlns:a16="http://schemas.microsoft.com/office/drawing/2014/main" val="3235888133"/>
                    </a:ext>
                  </a:extLst>
                </a:gridCol>
                <a:gridCol w="1488722">
                  <a:extLst>
                    <a:ext uri="{9D8B030D-6E8A-4147-A177-3AD203B41FA5}">
                      <a16:colId xmlns:a16="http://schemas.microsoft.com/office/drawing/2014/main" val="1075165648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99245"/>
                  </a:ext>
                </a:extLst>
              </a:tr>
              <a:tr h="12246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Sea Grant sponsored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Where do I get data from?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287"/>
                  </a:ext>
                </a:extLst>
              </a:tr>
              <a:tr h="85725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Attendees @ SGSE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Who do I chat with about this?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Notes to myself for each year.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69532"/>
                  </a:ext>
                </a:extLst>
              </a:tr>
              <a:tr h="85725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" panose="020B0604020202020204" charset="0"/>
                          <a:cs typeface="Proxima Nova" panose="020B0604020202020204" charset="0"/>
                        </a:rPr>
                        <a:t>Things to remember.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" panose="020B0604020202020204" charset="0"/>
                        <a:cs typeface="Proxima Nova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440298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6E6E9A96-9594-4BEB-927A-1820A637DD42}"/>
              </a:ext>
            </a:extLst>
          </p:cNvPr>
          <p:cNvSpPr/>
          <p:nvPr/>
        </p:nvSpPr>
        <p:spPr>
          <a:xfrm>
            <a:off x="3194756" y="3781778"/>
            <a:ext cx="5723467" cy="2941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9009C4-B848-415B-A8B0-4375C99DF3FB}"/>
              </a:ext>
            </a:extLst>
          </p:cNvPr>
          <p:cNvCxnSpPr/>
          <p:nvPr/>
        </p:nvCxnSpPr>
        <p:spPr>
          <a:xfrm flipH="1">
            <a:off x="8094133" y="2336800"/>
            <a:ext cx="1061156" cy="18400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AA1462-6696-4F3C-AB8B-3461778DBCD5}"/>
              </a:ext>
            </a:extLst>
          </p:cNvPr>
          <p:cNvSpPr txBox="1"/>
          <p:nvPr/>
        </p:nvSpPr>
        <p:spPr>
          <a:xfrm>
            <a:off x="8669867" y="1164248"/>
            <a:ext cx="268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" panose="020B0604020202020204" charset="0"/>
                <a:cs typeface="Proxima Nova" panose="020B0604020202020204" charset="0"/>
              </a:rPr>
              <a:t>Keep hidden until number for current year is calculated. I use this to check myself.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4DFD3A-46DB-4F16-BF4A-C46EB606C622}"/>
              </a:ext>
            </a:extLst>
          </p:cNvPr>
          <p:cNvSpPr txBox="1">
            <a:spLocks/>
          </p:cNvSpPr>
          <p:nvPr/>
        </p:nvSpPr>
        <p:spPr>
          <a:xfrm>
            <a:off x="1061156" y="438849"/>
            <a:ext cx="10515600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ea typeface="+mj-ea"/>
                <a:cs typeface="Proxima Nova" panose="020B0604020202020204" charset="0"/>
              </a:defRPr>
            </a:lvl1pPr>
          </a:lstStyle>
          <a:p>
            <a:r>
              <a:rPr lang="en-US" sz="4800" dirty="0"/>
              <a:t>Metrics reporting - Organization is key</a:t>
            </a:r>
            <a:br>
              <a:rPr lang="en-US" sz="4800" b="1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3991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352E-18B0-4323-8134-837ED571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254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we collect our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926D-3297-450E-BD22-64E3D857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578"/>
            <a:ext cx="10515600" cy="46303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Personal communication with staff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Communications and reporting with PI’s and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internal events database (</a:t>
            </a:r>
            <a:r>
              <a:rPr lang="en-US" dirty="0" err="1"/>
              <a:t>Mystro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77FE47-13C8-468F-92B4-490ACFFE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49" y="3080910"/>
            <a:ext cx="6566942" cy="32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4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10A823-DB54-488F-8E6A-2E80D3F4C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936" y="1380024"/>
            <a:ext cx="9754129" cy="526511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D012E5-FDCA-4C9E-A701-3785453E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4" y="21285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Sea Grant Staffing</a:t>
            </a:r>
          </a:p>
        </p:txBody>
      </p:sp>
    </p:spTree>
    <p:extLst>
      <p:ext uri="{BB962C8B-B14F-4D97-AF65-F5344CB8AC3E}">
        <p14:creationId xmlns:p14="http://schemas.microsoft.com/office/powerpoint/2010/main" val="367709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7E8B-6224-4D1F-B768-8B67D9A8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Sea Grant Staffing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6ADB22-D78F-4093-9F0F-103B0211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79" y="3560408"/>
            <a:ext cx="3647146" cy="261655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F9EFC-3C8F-4E26-8638-2335682E0099}"/>
              </a:ext>
            </a:extLst>
          </p:cNvPr>
          <p:cNvSpPr txBox="1">
            <a:spLocks/>
          </p:cNvSpPr>
          <p:nvPr/>
        </p:nvSpPr>
        <p:spPr>
          <a:xfrm>
            <a:off x="646288" y="1546578"/>
            <a:ext cx="10515600" cy="4630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ea typeface="+mn-ea"/>
                <a:cs typeface="Proxima Nova" panose="020B060402020202020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ea typeface="+mn-ea"/>
                <a:cs typeface="Proxima Nova" panose="020B060402020202020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ea typeface="+mn-ea"/>
                <a:cs typeface="Proxima Nova" panose="020B060402020202020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ea typeface="+mn-ea"/>
                <a:cs typeface="Proxima Nova" panose="020B060402020202020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ea typeface="+mn-ea"/>
                <a:cs typeface="Proxima Nova" panose="020B060402020202020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 with Business Manager on all staff hired by OHSG</a:t>
            </a:r>
          </a:p>
          <a:p>
            <a:pPr lvl="1"/>
            <a:r>
              <a:rPr lang="en-US" dirty="0"/>
              <a:t>Full-time, part-time, seasonal, students</a:t>
            </a:r>
          </a:p>
          <a:p>
            <a:pPr lvl="1"/>
            <a:r>
              <a:rPr lang="en-US" dirty="0"/>
              <a:t>Assist with category classifications</a:t>
            </a:r>
          </a:p>
          <a:p>
            <a:r>
              <a:rPr lang="en-US" dirty="0"/>
              <a:t>Use research annual reports for PI, graduate student and undergraduate numbers</a:t>
            </a:r>
          </a:p>
          <a:p>
            <a:pPr lvl="1"/>
            <a:r>
              <a:rPr lang="en-US" dirty="0"/>
              <a:t>Ask for PI person-months</a:t>
            </a:r>
          </a:p>
          <a:p>
            <a:pPr lvl="1"/>
            <a:r>
              <a:rPr lang="en-US" dirty="0"/>
              <a:t>Number of students supported</a:t>
            </a:r>
          </a:p>
          <a:p>
            <a:pPr lvl="1"/>
            <a:r>
              <a:rPr lang="en-US" dirty="0"/>
              <a:t>Degree student is seeking</a:t>
            </a:r>
          </a:p>
          <a:p>
            <a:pPr lvl="1"/>
            <a:r>
              <a:rPr lang="en-US" dirty="0"/>
              <a:t>Start date of student on project</a:t>
            </a:r>
          </a:p>
          <a:p>
            <a:pPr lvl="1"/>
            <a:r>
              <a:rPr lang="en-US" dirty="0"/>
              <a:t>Amount of student time on project</a:t>
            </a:r>
          </a:p>
          <a:p>
            <a:pPr lvl="1"/>
            <a:r>
              <a:rPr lang="en-US" dirty="0"/>
              <a:t>Did student graduate?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352E-18B0-4323-8134-837ED571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Core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926D-3297-450E-BD22-64E3D857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Work with your program’s Research Coordinator for this metric</a:t>
            </a:r>
          </a:p>
          <a:p>
            <a:pPr lvl="1"/>
            <a:r>
              <a:rPr lang="en-US" dirty="0"/>
              <a:t>Pre- and Full Proposals submitted and funded</a:t>
            </a:r>
          </a:p>
          <a:p>
            <a:pPr lvl="1"/>
            <a:r>
              <a:rPr lang="en-US" dirty="0"/>
              <a:t>Number submitted and funded from home institution</a:t>
            </a:r>
          </a:p>
          <a:p>
            <a:r>
              <a:rPr lang="en-US" dirty="0"/>
              <a:t>I include all large and small grant proposals from our core omnibus funding</a:t>
            </a:r>
          </a:p>
          <a:p>
            <a:endParaRPr lang="en-US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8D7BEFCE-F0F0-493C-9A10-06BCCE8E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822" y="3844961"/>
            <a:ext cx="3880556" cy="278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BBE87-4C5C-43FF-8C2D-C05516A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Supported students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E3DE-9233-4A77-9E5B-DF2F73207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Work with Business Manager and OHSG staff students supported by the program (hired as seasonal staff, scholarships, fellows, RA’s)</a:t>
            </a:r>
          </a:p>
          <a:p>
            <a:r>
              <a:rPr lang="en-US" sz="2200" dirty="0"/>
              <a:t>Use research annual reports for students supported by research 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2E4BE-E9B0-49D2-9F90-FB7C7BF5A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6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055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BC13A-A242-43D0-AB66-AF36E09D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Clean Marina and HACCP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BA63-3F8A-484A-972F-54AE28BA5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400" dirty="0"/>
              <a:t>Statewide programming</a:t>
            </a:r>
          </a:p>
          <a:p>
            <a:r>
              <a:rPr lang="en-US" sz="2400" dirty="0"/>
              <a:t>HACCP: AIS and seafood </a:t>
            </a:r>
          </a:p>
          <a:p>
            <a:r>
              <a:rPr lang="en-US" sz="2400" dirty="0"/>
              <a:t>Connect with our extension educators conducting the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C82E-B352-4855-A432-D3AC0A55A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466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625</Words>
  <Application>Microsoft Office PowerPoint</Application>
  <PresentationFormat>Widescreen</PresentationFormat>
  <Paragraphs>106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Proxima Nova</vt:lpstr>
      <vt:lpstr>Office Theme</vt:lpstr>
      <vt:lpstr>Collaborative Reporting Meeting: Metrics</vt:lpstr>
      <vt:lpstr>Metrics reporting - Organization is key </vt:lpstr>
      <vt:lpstr>PowerPoint Presentation</vt:lpstr>
      <vt:lpstr>How we collect our metrics</vt:lpstr>
      <vt:lpstr>Sea Grant Staffing</vt:lpstr>
      <vt:lpstr>Sea Grant Staffing</vt:lpstr>
      <vt:lpstr>Core funding </vt:lpstr>
      <vt:lpstr>Supported students</vt:lpstr>
      <vt:lpstr>Clean Marina and HACCP</vt:lpstr>
      <vt:lpstr>Volunteer hours</vt:lpstr>
      <vt:lpstr>OHSG programs and events </vt:lpstr>
      <vt:lpstr>OHSG sponsored events and attendees</vt:lpstr>
      <vt:lpstr>OHSG sponsored events and attendees</vt:lpstr>
      <vt:lpstr>Presentations and attendees</vt:lpstr>
      <vt:lpstr>P-12 Educators </vt:lpstr>
      <vt:lpstr>P-12 Students Reached</vt:lpstr>
      <vt:lpstr>P-12 Students Reached</vt:lpstr>
      <vt:lpstr>P-12 Students Reached</vt:lpstr>
      <vt:lpstr>Publications to National Library</vt:lpstr>
      <vt:lpstr>Publications to National Library</vt:lpstr>
      <vt:lpstr>Publications to National Library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Aylsworth</dc:creator>
  <cp:lastModifiedBy>Fussell, Kristen M.</cp:lastModifiedBy>
  <cp:revision>55</cp:revision>
  <dcterms:created xsi:type="dcterms:W3CDTF">2013-05-16T17:00:26Z</dcterms:created>
  <dcterms:modified xsi:type="dcterms:W3CDTF">2022-02-01T17:38:51Z</dcterms:modified>
</cp:coreProperties>
</file>