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82" r:id="rId4"/>
    <p:sldId id="285" r:id="rId5"/>
    <p:sldId id="284" r:id="rId6"/>
    <p:sldId id="288" r:id="rId7"/>
    <p:sldId id="287" r:id="rId8"/>
    <p:sldId id="281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86" y="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94B34-1C07-41B3-A275-85C5EA60E1E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EBC65-ADBB-4C0A-BC00-54EADF0A1030}">
      <dgm:prSet phldrT="[Text]" custT="1"/>
      <dgm:spPr/>
      <dgm:t>
        <a:bodyPr/>
        <a:lstStyle/>
        <a:p>
          <a:r>
            <a:rPr lang="en-US" sz="1300" dirty="0"/>
            <a:t>Researchers</a:t>
          </a:r>
        </a:p>
      </dgm:t>
    </dgm:pt>
    <dgm:pt modelId="{53A1EC7F-7E1B-4388-A92C-966751F1A476}" type="parTrans" cxnId="{786F932A-266F-4580-92A8-55524D74BC38}">
      <dgm:prSet/>
      <dgm:spPr/>
      <dgm:t>
        <a:bodyPr/>
        <a:lstStyle/>
        <a:p>
          <a:endParaRPr lang="en-US"/>
        </a:p>
      </dgm:t>
    </dgm:pt>
    <dgm:pt modelId="{558045C8-1FED-4508-96AF-843258B5A1C3}" type="sibTrans" cxnId="{786F932A-266F-4580-92A8-55524D74BC38}">
      <dgm:prSet/>
      <dgm:spPr/>
      <dgm:t>
        <a:bodyPr/>
        <a:lstStyle/>
        <a:p>
          <a:endParaRPr lang="en-US"/>
        </a:p>
      </dgm:t>
    </dgm:pt>
    <dgm:pt modelId="{779D80A1-CDF8-4FB3-8914-B211259484CA}">
      <dgm:prSet phldrT="[Text]" custT="1"/>
      <dgm:spPr/>
      <dgm:t>
        <a:bodyPr/>
        <a:lstStyle/>
        <a:p>
          <a:r>
            <a:rPr lang="en-US" sz="1200" dirty="0"/>
            <a:t>Marine Agents &amp; Specialists</a:t>
          </a:r>
        </a:p>
      </dgm:t>
    </dgm:pt>
    <dgm:pt modelId="{1B1219E0-6FB9-497C-9A28-F0186F209720}" type="parTrans" cxnId="{9894AF6A-BA3D-4FC0-98A9-F0AAEED4856F}">
      <dgm:prSet/>
      <dgm:spPr/>
      <dgm:t>
        <a:bodyPr/>
        <a:lstStyle/>
        <a:p>
          <a:endParaRPr lang="en-US"/>
        </a:p>
      </dgm:t>
    </dgm:pt>
    <dgm:pt modelId="{0333D17B-51E4-487B-88A5-F79BDB6DB7E9}" type="sibTrans" cxnId="{9894AF6A-BA3D-4FC0-98A9-F0AAEED4856F}">
      <dgm:prSet/>
      <dgm:spPr/>
      <dgm:t>
        <a:bodyPr/>
        <a:lstStyle/>
        <a:p>
          <a:endParaRPr lang="en-US"/>
        </a:p>
      </dgm:t>
    </dgm:pt>
    <dgm:pt modelId="{94E24DA3-0E98-475D-BF7D-86450C3A2F20}">
      <dgm:prSet phldrT="[Text]" custT="1"/>
      <dgm:spPr/>
      <dgm:t>
        <a:bodyPr/>
        <a:lstStyle/>
        <a:p>
          <a:r>
            <a:rPr lang="en-US" sz="1200" dirty="0"/>
            <a:t>Agency &amp; Organization Partnerships</a:t>
          </a:r>
        </a:p>
      </dgm:t>
    </dgm:pt>
    <dgm:pt modelId="{7D46333C-DC39-4273-8074-0799C22D339B}" type="parTrans" cxnId="{9073CFAE-280B-4D56-9F3F-21F02E94A766}">
      <dgm:prSet/>
      <dgm:spPr/>
      <dgm:t>
        <a:bodyPr/>
        <a:lstStyle/>
        <a:p>
          <a:endParaRPr lang="en-US"/>
        </a:p>
      </dgm:t>
    </dgm:pt>
    <dgm:pt modelId="{7DDDCEAE-5AEF-4767-A954-549D67C6DA87}" type="sibTrans" cxnId="{9073CFAE-280B-4D56-9F3F-21F02E94A766}">
      <dgm:prSet/>
      <dgm:spPr/>
      <dgm:t>
        <a:bodyPr/>
        <a:lstStyle/>
        <a:p>
          <a:endParaRPr lang="en-US"/>
        </a:p>
      </dgm:t>
    </dgm:pt>
    <dgm:pt modelId="{7530491C-2AC9-4E9E-8F4A-FA9C74E7BD8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accent1">
                  <a:lumMod val="75000"/>
                </a:schemeClr>
              </a:solidFill>
            </a:rPr>
            <a:t>Influenced</a:t>
          </a:r>
        </a:p>
      </dgm:t>
    </dgm:pt>
    <dgm:pt modelId="{C271FD11-D2B6-4DA3-BD5D-BA43FCCC46A0}" type="sibTrans" cxnId="{B7179E4C-8529-4DDF-B976-73E940E65653}">
      <dgm:prSet/>
      <dgm:spPr/>
      <dgm:t>
        <a:bodyPr/>
        <a:lstStyle/>
        <a:p>
          <a:endParaRPr lang="en-US"/>
        </a:p>
      </dgm:t>
    </dgm:pt>
    <dgm:pt modelId="{63DF7501-947F-43AA-B026-CBCE7579D3DA}" type="parTrans" cxnId="{B7179E4C-8529-4DDF-B976-73E940E65653}">
      <dgm:prSet/>
      <dgm:spPr/>
      <dgm:t>
        <a:bodyPr/>
        <a:lstStyle/>
        <a:p>
          <a:endParaRPr lang="en-US"/>
        </a:p>
      </dgm:t>
    </dgm:pt>
    <dgm:pt modelId="{62C5E6A5-2771-4990-8221-995C6E19B0E8}" type="pres">
      <dgm:prSet presAssocID="{E2794B34-1C07-41B3-A275-85C5EA60E1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574D344-3B59-4D4F-BE4B-D7A185E596C3}" type="pres">
      <dgm:prSet presAssocID="{7530491C-2AC9-4E9E-8F4A-FA9C74E7BD80}" presName="Parent" presStyleLbl="node0" presStyleIdx="0" presStyleCnt="1">
        <dgm:presLayoutVars>
          <dgm:chMax val="6"/>
          <dgm:chPref val="6"/>
        </dgm:presLayoutVars>
      </dgm:prSet>
      <dgm:spPr/>
    </dgm:pt>
    <dgm:pt modelId="{F1829FFD-01A2-415D-8A53-F905FC99E8FC}" type="pres">
      <dgm:prSet presAssocID="{E26EBC65-ADBB-4C0A-BC00-54EADF0A1030}" presName="Accent1" presStyleCnt="0"/>
      <dgm:spPr/>
    </dgm:pt>
    <dgm:pt modelId="{97B5FE49-9BFE-4929-882F-866A6009D3F0}" type="pres">
      <dgm:prSet presAssocID="{E26EBC65-ADBB-4C0A-BC00-54EADF0A1030}" presName="Accent" presStyleLbl="bgShp" presStyleIdx="0" presStyleCnt="3"/>
      <dgm:spPr/>
    </dgm:pt>
    <dgm:pt modelId="{57F34654-347E-435C-A7AC-07A55289779F}" type="pres">
      <dgm:prSet presAssocID="{E26EBC65-ADBB-4C0A-BC00-54EADF0A1030}" presName="Child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3C58163-9F5E-46CD-8DBA-089C92203B81}" type="pres">
      <dgm:prSet presAssocID="{779D80A1-CDF8-4FB3-8914-B211259484CA}" presName="Accent2" presStyleCnt="0"/>
      <dgm:spPr/>
    </dgm:pt>
    <dgm:pt modelId="{CA4EF653-2C90-47C0-AA63-986F3F6884BD}" type="pres">
      <dgm:prSet presAssocID="{779D80A1-CDF8-4FB3-8914-B211259484CA}" presName="Accent" presStyleLbl="bgShp" presStyleIdx="1" presStyleCnt="3"/>
      <dgm:spPr/>
    </dgm:pt>
    <dgm:pt modelId="{A209DB8C-05C7-4764-98FD-81DBEFA11DD2}" type="pres">
      <dgm:prSet presAssocID="{779D80A1-CDF8-4FB3-8914-B211259484CA}" presName="Child2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AD98DFA-89EB-4C42-B134-8BA86EE17DFA}" type="pres">
      <dgm:prSet presAssocID="{94E24DA3-0E98-475D-BF7D-86450C3A2F20}" presName="Accent3" presStyleCnt="0"/>
      <dgm:spPr/>
    </dgm:pt>
    <dgm:pt modelId="{7BA1881C-C016-4BE2-99A3-211D316AD42B}" type="pres">
      <dgm:prSet presAssocID="{94E24DA3-0E98-475D-BF7D-86450C3A2F20}" presName="Accent" presStyleLbl="bgShp" presStyleIdx="2" presStyleCnt="3"/>
      <dgm:spPr/>
    </dgm:pt>
    <dgm:pt modelId="{2B49629A-5813-41A8-841C-58A3C8F49E3F}" type="pres">
      <dgm:prSet presAssocID="{94E24DA3-0E98-475D-BF7D-86450C3A2F20}" presName="Child3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86F932A-266F-4580-92A8-55524D74BC38}" srcId="{7530491C-2AC9-4E9E-8F4A-FA9C74E7BD80}" destId="{E26EBC65-ADBB-4C0A-BC00-54EADF0A1030}" srcOrd="0" destOrd="0" parTransId="{53A1EC7F-7E1B-4388-A92C-966751F1A476}" sibTransId="{558045C8-1FED-4508-96AF-843258B5A1C3}"/>
    <dgm:cxn modelId="{9894AF6A-BA3D-4FC0-98A9-F0AAEED4856F}" srcId="{7530491C-2AC9-4E9E-8F4A-FA9C74E7BD80}" destId="{779D80A1-CDF8-4FB3-8914-B211259484CA}" srcOrd="1" destOrd="0" parTransId="{1B1219E0-6FB9-497C-9A28-F0186F209720}" sibTransId="{0333D17B-51E4-487B-88A5-F79BDB6DB7E9}"/>
    <dgm:cxn modelId="{B7179E4C-8529-4DDF-B976-73E940E65653}" srcId="{E2794B34-1C07-41B3-A275-85C5EA60E1E8}" destId="{7530491C-2AC9-4E9E-8F4A-FA9C74E7BD80}" srcOrd="0" destOrd="0" parTransId="{63DF7501-947F-43AA-B026-CBCE7579D3DA}" sibTransId="{C271FD11-D2B6-4DA3-BD5D-BA43FCCC46A0}"/>
    <dgm:cxn modelId="{1963DA54-2E19-4739-9BFF-FF0CE7807D89}" type="presOf" srcId="{94E24DA3-0E98-475D-BF7D-86450C3A2F20}" destId="{2B49629A-5813-41A8-841C-58A3C8F49E3F}" srcOrd="0" destOrd="0" presId="urn:microsoft.com/office/officeart/2011/layout/HexagonRadial"/>
    <dgm:cxn modelId="{837DC477-4CD9-4B46-A2BE-BF4A7D395DDF}" type="presOf" srcId="{779D80A1-CDF8-4FB3-8914-B211259484CA}" destId="{A209DB8C-05C7-4764-98FD-81DBEFA11DD2}" srcOrd="0" destOrd="0" presId="urn:microsoft.com/office/officeart/2011/layout/HexagonRadial"/>
    <dgm:cxn modelId="{0F500778-3B1D-42FC-8277-98132F8B6446}" type="presOf" srcId="{E2794B34-1C07-41B3-A275-85C5EA60E1E8}" destId="{62C5E6A5-2771-4990-8221-995C6E19B0E8}" srcOrd="0" destOrd="0" presId="urn:microsoft.com/office/officeart/2011/layout/HexagonRadial"/>
    <dgm:cxn modelId="{77492F7B-5BCF-4DB8-9729-7667B51688F5}" type="presOf" srcId="{E26EBC65-ADBB-4C0A-BC00-54EADF0A1030}" destId="{57F34654-347E-435C-A7AC-07A55289779F}" srcOrd="0" destOrd="0" presId="urn:microsoft.com/office/officeart/2011/layout/HexagonRadial"/>
    <dgm:cxn modelId="{9073CFAE-280B-4D56-9F3F-21F02E94A766}" srcId="{7530491C-2AC9-4E9E-8F4A-FA9C74E7BD80}" destId="{94E24DA3-0E98-475D-BF7D-86450C3A2F20}" srcOrd="2" destOrd="0" parTransId="{7D46333C-DC39-4273-8074-0799C22D339B}" sibTransId="{7DDDCEAE-5AEF-4767-A954-549D67C6DA87}"/>
    <dgm:cxn modelId="{19842FE7-D04B-44D8-A9C0-8C6D15184D0B}" type="presOf" srcId="{7530491C-2AC9-4E9E-8F4A-FA9C74E7BD80}" destId="{0574D344-3B59-4D4F-BE4B-D7A185E596C3}" srcOrd="0" destOrd="0" presId="urn:microsoft.com/office/officeart/2011/layout/HexagonRadial"/>
    <dgm:cxn modelId="{2A7E8BD2-2F9D-4705-81D2-45ED87CDB14D}" type="presParOf" srcId="{62C5E6A5-2771-4990-8221-995C6E19B0E8}" destId="{0574D344-3B59-4D4F-BE4B-D7A185E596C3}" srcOrd="0" destOrd="0" presId="urn:microsoft.com/office/officeart/2011/layout/HexagonRadial"/>
    <dgm:cxn modelId="{2CD6C45A-78D3-4587-905B-1D8050D530EB}" type="presParOf" srcId="{62C5E6A5-2771-4990-8221-995C6E19B0E8}" destId="{F1829FFD-01A2-415D-8A53-F905FC99E8FC}" srcOrd="1" destOrd="0" presId="urn:microsoft.com/office/officeart/2011/layout/HexagonRadial"/>
    <dgm:cxn modelId="{99E10824-8CF8-4C6D-B4DB-675BD776272F}" type="presParOf" srcId="{F1829FFD-01A2-415D-8A53-F905FC99E8FC}" destId="{97B5FE49-9BFE-4929-882F-866A6009D3F0}" srcOrd="0" destOrd="0" presId="urn:microsoft.com/office/officeart/2011/layout/HexagonRadial"/>
    <dgm:cxn modelId="{3F9063A4-6E4B-4A76-BE73-5724FC89E113}" type="presParOf" srcId="{62C5E6A5-2771-4990-8221-995C6E19B0E8}" destId="{57F34654-347E-435C-A7AC-07A55289779F}" srcOrd="2" destOrd="0" presId="urn:microsoft.com/office/officeart/2011/layout/HexagonRadial"/>
    <dgm:cxn modelId="{719D5226-7548-42FF-B233-154DC2AD8A8F}" type="presParOf" srcId="{62C5E6A5-2771-4990-8221-995C6E19B0E8}" destId="{E3C58163-9F5E-46CD-8DBA-089C92203B81}" srcOrd="3" destOrd="0" presId="urn:microsoft.com/office/officeart/2011/layout/HexagonRadial"/>
    <dgm:cxn modelId="{78CD7D93-D346-4607-977C-F096E6B23647}" type="presParOf" srcId="{E3C58163-9F5E-46CD-8DBA-089C92203B81}" destId="{CA4EF653-2C90-47C0-AA63-986F3F6884BD}" srcOrd="0" destOrd="0" presId="urn:microsoft.com/office/officeart/2011/layout/HexagonRadial"/>
    <dgm:cxn modelId="{C3976859-2DB6-46F0-9379-6DD8E3E0066D}" type="presParOf" srcId="{62C5E6A5-2771-4990-8221-995C6E19B0E8}" destId="{A209DB8C-05C7-4764-98FD-81DBEFA11DD2}" srcOrd="4" destOrd="0" presId="urn:microsoft.com/office/officeart/2011/layout/HexagonRadial"/>
    <dgm:cxn modelId="{ECC44D59-A201-4451-878C-19D0ACBD4090}" type="presParOf" srcId="{62C5E6A5-2771-4990-8221-995C6E19B0E8}" destId="{0AD98DFA-89EB-4C42-B134-8BA86EE17DFA}" srcOrd="5" destOrd="0" presId="urn:microsoft.com/office/officeart/2011/layout/HexagonRadial"/>
    <dgm:cxn modelId="{AAF57EC4-BAB2-4CE5-856C-EE7FA66CEE15}" type="presParOf" srcId="{0AD98DFA-89EB-4C42-B134-8BA86EE17DFA}" destId="{7BA1881C-C016-4BE2-99A3-211D316AD42B}" srcOrd="0" destOrd="0" presId="urn:microsoft.com/office/officeart/2011/layout/HexagonRadial"/>
    <dgm:cxn modelId="{A46B5059-B30E-41A6-BA1F-CBBFA6E6F481}" type="presParOf" srcId="{62C5E6A5-2771-4990-8221-995C6E19B0E8}" destId="{2B49629A-5813-41A8-841C-58A3C8F49E3F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94B34-1C07-41B3-A275-85C5EA60E1E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EBC65-ADBB-4C0A-BC00-54EADF0A1030}">
      <dgm:prSet phldrT="[Text]" custT="1"/>
      <dgm:spPr/>
      <dgm:t>
        <a:bodyPr/>
        <a:lstStyle/>
        <a:p>
          <a:r>
            <a:rPr lang="en-US" sz="1300" b="0" dirty="0"/>
            <a:t>UF Sources</a:t>
          </a:r>
        </a:p>
      </dgm:t>
    </dgm:pt>
    <dgm:pt modelId="{53A1EC7F-7E1B-4388-A92C-966751F1A476}" type="parTrans" cxnId="{786F932A-266F-4580-92A8-55524D74BC38}">
      <dgm:prSet/>
      <dgm:spPr/>
      <dgm:t>
        <a:bodyPr/>
        <a:lstStyle/>
        <a:p>
          <a:endParaRPr lang="en-US"/>
        </a:p>
      </dgm:t>
    </dgm:pt>
    <dgm:pt modelId="{558045C8-1FED-4508-96AF-843258B5A1C3}" type="sibTrans" cxnId="{786F932A-266F-4580-92A8-55524D74BC38}">
      <dgm:prSet/>
      <dgm:spPr/>
      <dgm:t>
        <a:bodyPr/>
        <a:lstStyle/>
        <a:p>
          <a:endParaRPr lang="en-US"/>
        </a:p>
      </dgm:t>
    </dgm:pt>
    <dgm:pt modelId="{779D80A1-CDF8-4FB3-8914-B211259484CA}">
      <dgm:prSet phldrT="[Text]" custT="1"/>
      <dgm:spPr/>
      <dgm:t>
        <a:bodyPr/>
        <a:lstStyle/>
        <a:p>
          <a:r>
            <a:rPr lang="en-US" sz="1300" b="0" dirty="0"/>
            <a:t>Non-UF Public Sources</a:t>
          </a:r>
        </a:p>
      </dgm:t>
    </dgm:pt>
    <dgm:pt modelId="{1B1219E0-6FB9-497C-9A28-F0186F209720}" type="parTrans" cxnId="{9894AF6A-BA3D-4FC0-98A9-F0AAEED4856F}">
      <dgm:prSet/>
      <dgm:spPr/>
      <dgm:t>
        <a:bodyPr/>
        <a:lstStyle/>
        <a:p>
          <a:endParaRPr lang="en-US"/>
        </a:p>
      </dgm:t>
    </dgm:pt>
    <dgm:pt modelId="{0333D17B-51E4-487B-88A5-F79BDB6DB7E9}" type="sibTrans" cxnId="{9894AF6A-BA3D-4FC0-98A9-F0AAEED4856F}">
      <dgm:prSet/>
      <dgm:spPr/>
      <dgm:t>
        <a:bodyPr/>
        <a:lstStyle/>
        <a:p>
          <a:endParaRPr lang="en-US"/>
        </a:p>
      </dgm:t>
    </dgm:pt>
    <dgm:pt modelId="{7530491C-2AC9-4E9E-8F4A-FA9C74E7BD8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accent1">
                  <a:lumMod val="75000"/>
                </a:schemeClr>
              </a:solidFill>
            </a:rPr>
            <a:t>Managed</a:t>
          </a:r>
        </a:p>
      </dgm:t>
    </dgm:pt>
    <dgm:pt modelId="{C271FD11-D2B6-4DA3-BD5D-BA43FCCC46A0}" type="sibTrans" cxnId="{B7179E4C-8529-4DDF-B976-73E940E65653}">
      <dgm:prSet/>
      <dgm:spPr/>
      <dgm:t>
        <a:bodyPr/>
        <a:lstStyle/>
        <a:p>
          <a:endParaRPr lang="en-US"/>
        </a:p>
      </dgm:t>
    </dgm:pt>
    <dgm:pt modelId="{63DF7501-947F-43AA-B026-CBCE7579D3DA}" type="parTrans" cxnId="{B7179E4C-8529-4DDF-B976-73E940E65653}">
      <dgm:prSet/>
      <dgm:spPr/>
      <dgm:t>
        <a:bodyPr/>
        <a:lstStyle/>
        <a:p>
          <a:endParaRPr lang="en-US"/>
        </a:p>
      </dgm:t>
    </dgm:pt>
    <dgm:pt modelId="{94E24DA3-0E98-475D-BF7D-86450C3A2F20}">
      <dgm:prSet phldrT="[Text]" custT="1"/>
      <dgm:spPr/>
      <dgm:t>
        <a:bodyPr/>
        <a:lstStyle/>
        <a:p>
          <a:r>
            <a:rPr lang="en-US" sz="1200" dirty="0"/>
            <a:t>Non-UF Private Sources</a:t>
          </a:r>
        </a:p>
      </dgm:t>
    </dgm:pt>
    <dgm:pt modelId="{7DDDCEAE-5AEF-4767-A954-549D67C6DA87}" type="sibTrans" cxnId="{9073CFAE-280B-4D56-9F3F-21F02E94A766}">
      <dgm:prSet/>
      <dgm:spPr/>
      <dgm:t>
        <a:bodyPr/>
        <a:lstStyle/>
        <a:p>
          <a:endParaRPr lang="en-US"/>
        </a:p>
      </dgm:t>
    </dgm:pt>
    <dgm:pt modelId="{7D46333C-DC39-4273-8074-0799C22D339B}" type="parTrans" cxnId="{9073CFAE-280B-4D56-9F3F-21F02E94A766}">
      <dgm:prSet/>
      <dgm:spPr/>
      <dgm:t>
        <a:bodyPr/>
        <a:lstStyle/>
        <a:p>
          <a:endParaRPr lang="en-US"/>
        </a:p>
      </dgm:t>
    </dgm:pt>
    <dgm:pt modelId="{62C5E6A5-2771-4990-8221-995C6E19B0E8}" type="pres">
      <dgm:prSet presAssocID="{E2794B34-1C07-41B3-A275-85C5EA60E1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574D344-3B59-4D4F-BE4B-D7A185E596C3}" type="pres">
      <dgm:prSet presAssocID="{7530491C-2AC9-4E9E-8F4A-FA9C74E7BD80}" presName="Parent" presStyleLbl="node0" presStyleIdx="0" presStyleCnt="1">
        <dgm:presLayoutVars>
          <dgm:chMax val="6"/>
          <dgm:chPref val="6"/>
        </dgm:presLayoutVars>
      </dgm:prSet>
      <dgm:spPr/>
    </dgm:pt>
    <dgm:pt modelId="{F1829FFD-01A2-415D-8A53-F905FC99E8FC}" type="pres">
      <dgm:prSet presAssocID="{E26EBC65-ADBB-4C0A-BC00-54EADF0A1030}" presName="Accent1" presStyleCnt="0"/>
      <dgm:spPr/>
    </dgm:pt>
    <dgm:pt modelId="{97B5FE49-9BFE-4929-882F-866A6009D3F0}" type="pres">
      <dgm:prSet presAssocID="{E26EBC65-ADBB-4C0A-BC00-54EADF0A1030}" presName="Accent" presStyleLbl="bgShp" presStyleIdx="0" presStyleCnt="3"/>
      <dgm:spPr/>
    </dgm:pt>
    <dgm:pt modelId="{57F34654-347E-435C-A7AC-07A55289779F}" type="pres">
      <dgm:prSet presAssocID="{E26EBC65-ADBB-4C0A-BC00-54EADF0A1030}" presName="Child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3C58163-9F5E-46CD-8DBA-089C92203B81}" type="pres">
      <dgm:prSet presAssocID="{779D80A1-CDF8-4FB3-8914-B211259484CA}" presName="Accent2" presStyleCnt="0"/>
      <dgm:spPr/>
    </dgm:pt>
    <dgm:pt modelId="{CA4EF653-2C90-47C0-AA63-986F3F6884BD}" type="pres">
      <dgm:prSet presAssocID="{779D80A1-CDF8-4FB3-8914-B211259484CA}" presName="Accent" presStyleLbl="bgShp" presStyleIdx="1" presStyleCnt="3"/>
      <dgm:spPr/>
    </dgm:pt>
    <dgm:pt modelId="{A209DB8C-05C7-4764-98FD-81DBEFA11DD2}" type="pres">
      <dgm:prSet presAssocID="{779D80A1-CDF8-4FB3-8914-B211259484CA}" presName="Child2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AD98DFA-89EB-4C42-B134-8BA86EE17DFA}" type="pres">
      <dgm:prSet presAssocID="{94E24DA3-0E98-475D-BF7D-86450C3A2F20}" presName="Accent3" presStyleCnt="0"/>
      <dgm:spPr/>
    </dgm:pt>
    <dgm:pt modelId="{7BA1881C-C016-4BE2-99A3-211D316AD42B}" type="pres">
      <dgm:prSet presAssocID="{94E24DA3-0E98-475D-BF7D-86450C3A2F20}" presName="Accent" presStyleLbl="bgShp" presStyleIdx="2" presStyleCnt="3"/>
      <dgm:spPr/>
    </dgm:pt>
    <dgm:pt modelId="{2B49629A-5813-41A8-841C-58A3C8F49E3F}" type="pres">
      <dgm:prSet presAssocID="{94E24DA3-0E98-475D-BF7D-86450C3A2F20}" presName="Child3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86F932A-266F-4580-92A8-55524D74BC38}" srcId="{7530491C-2AC9-4E9E-8F4A-FA9C74E7BD80}" destId="{E26EBC65-ADBB-4C0A-BC00-54EADF0A1030}" srcOrd="0" destOrd="0" parTransId="{53A1EC7F-7E1B-4388-A92C-966751F1A476}" sibTransId="{558045C8-1FED-4508-96AF-843258B5A1C3}"/>
    <dgm:cxn modelId="{9894AF6A-BA3D-4FC0-98A9-F0AAEED4856F}" srcId="{7530491C-2AC9-4E9E-8F4A-FA9C74E7BD80}" destId="{779D80A1-CDF8-4FB3-8914-B211259484CA}" srcOrd="1" destOrd="0" parTransId="{1B1219E0-6FB9-497C-9A28-F0186F209720}" sibTransId="{0333D17B-51E4-487B-88A5-F79BDB6DB7E9}"/>
    <dgm:cxn modelId="{B7179E4C-8529-4DDF-B976-73E940E65653}" srcId="{E2794B34-1C07-41B3-A275-85C5EA60E1E8}" destId="{7530491C-2AC9-4E9E-8F4A-FA9C74E7BD80}" srcOrd="0" destOrd="0" parTransId="{63DF7501-947F-43AA-B026-CBCE7579D3DA}" sibTransId="{C271FD11-D2B6-4DA3-BD5D-BA43FCCC46A0}"/>
    <dgm:cxn modelId="{1963DA54-2E19-4739-9BFF-FF0CE7807D89}" type="presOf" srcId="{94E24DA3-0E98-475D-BF7D-86450C3A2F20}" destId="{2B49629A-5813-41A8-841C-58A3C8F49E3F}" srcOrd="0" destOrd="0" presId="urn:microsoft.com/office/officeart/2011/layout/HexagonRadial"/>
    <dgm:cxn modelId="{837DC477-4CD9-4B46-A2BE-BF4A7D395DDF}" type="presOf" srcId="{779D80A1-CDF8-4FB3-8914-B211259484CA}" destId="{A209DB8C-05C7-4764-98FD-81DBEFA11DD2}" srcOrd="0" destOrd="0" presId="urn:microsoft.com/office/officeart/2011/layout/HexagonRadial"/>
    <dgm:cxn modelId="{0F500778-3B1D-42FC-8277-98132F8B6446}" type="presOf" srcId="{E2794B34-1C07-41B3-A275-85C5EA60E1E8}" destId="{62C5E6A5-2771-4990-8221-995C6E19B0E8}" srcOrd="0" destOrd="0" presId="urn:microsoft.com/office/officeart/2011/layout/HexagonRadial"/>
    <dgm:cxn modelId="{77492F7B-5BCF-4DB8-9729-7667B51688F5}" type="presOf" srcId="{E26EBC65-ADBB-4C0A-BC00-54EADF0A1030}" destId="{57F34654-347E-435C-A7AC-07A55289779F}" srcOrd="0" destOrd="0" presId="urn:microsoft.com/office/officeart/2011/layout/HexagonRadial"/>
    <dgm:cxn modelId="{9073CFAE-280B-4D56-9F3F-21F02E94A766}" srcId="{7530491C-2AC9-4E9E-8F4A-FA9C74E7BD80}" destId="{94E24DA3-0E98-475D-BF7D-86450C3A2F20}" srcOrd="2" destOrd="0" parTransId="{7D46333C-DC39-4273-8074-0799C22D339B}" sibTransId="{7DDDCEAE-5AEF-4767-A954-549D67C6DA87}"/>
    <dgm:cxn modelId="{19842FE7-D04B-44D8-A9C0-8C6D15184D0B}" type="presOf" srcId="{7530491C-2AC9-4E9E-8F4A-FA9C74E7BD80}" destId="{0574D344-3B59-4D4F-BE4B-D7A185E596C3}" srcOrd="0" destOrd="0" presId="urn:microsoft.com/office/officeart/2011/layout/HexagonRadial"/>
    <dgm:cxn modelId="{2A7E8BD2-2F9D-4705-81D2-45ED87CDB14D}" type="presParOf" srcId="{62C5E6A5-2771-4990-8221-995C6E19B0E8}" destId="{0574D344-3B59-4D4F-BE4B-D7A185E596C3}" srcOrd="0" destOrd="0" presId="urn:microsoft.com/office/officeart/2011/layout/HexagonRadial"/>
    <dgm:cxn modelId="{2CD6C45A-78D3-4587-905B-1D8050D530EB}" type="presParOf" srcId="{62C5E6A5-2771-4990-8221-995C6E19B0E8}" destId="{F1829FFD-01A2-415D-8A53-F905FC99E8FC}" srcOrd="1" destOrd="0" presId="urn:microsoft.com/office/officeart/2011/layout/HexagonRadial"/>
    <dgm:cxn modelId="{99E10824-8CF8-4C6D-B4DB-675BD776272F}" type="presParOf" srcId="{F1829FFD-01A2-415D-8A53-F905FC99E8FC}" destId="{97B5FE49-9BFE-4929-882F-866A6009D3F0}" srcOrd="0" destOrd="0" presId="urn:microsoft.com/office/officeart/2011/layout/HexagonRadial"/>
    <dgm:cxn modelId="{3F9063A4-6E4B-4A76-BE73-5724FC89E113}" type="presParOf" srcId="{62C5E6A5-2771-4990-8221-995C6E19B0E8}" destId="{57F34654-347E-435C-A7AC-07A55289779F}" srcOrd="2" destOrd="0" presId="urn:microsoft.com/office/officeart/2011/layout/HexagonRadial"/>
    <dgm:cxn modelId="{719D5226-7548-42FF-B233-154DC2AD8A8F}" type="presParOf" srcId="{62C5E6A5-2771-4990-8221-995C6E19B0E8}" destId="{E3C58163-9F5E-46CD-8DBA-089C92203B81}" srcOrd="3" destOrd="0" presId="urn:microsoft.com/office/officeart/2011/layout/HexagonRadial"/>
    <dgm:cxn modelId="{78CD7D93-D346-4607-977C-F096E6B23647}" type="presParOf" srcId="{E3C58163-9F5E-46CD-8DBA-089C92203B81}" destId="{CA4EF653-2C90-47C0-AA63-986F3F6884BD}" srcOrd="0" destOrd="0" presId="urn:microsoft.com/office/officeart/2011/layout/HexagonRadial"/>
    <dgm:cxn modelId="{C3976859-2DB6-46F0-9379-6DD8E3E0066D}" type="presParOf" srcId="{62C5E6A5-2771-4990-8221-995C6E19B0E8}" destId="{A209DB8C-05C7-4764-98FD-81DBEFA11DD2}" srcOrd="4" destOrd="0" presId="urn:microsoft.com/office/officeart/2011/layout/HexagonRadial"/>
    <dgm:cxn modelId="{ECC44D59-A201-4451-878C-19D0ACBD4090}" type="presParOf" srcId="{62C5E6A5-2771-4990-8221-995C6E19B0E8}" destId="{0AD98DFA-89EB-4C42-B134-8BA86EE17DFA}" srcOrd="5" destOrd="0" presId="urn:microsoft.com/office/officeart/2011/layout/HexagonRadial"/>
    <dgm:cxn modelId="{AAF57EC4-BAB2-4CE5-856C-EE7FA66CEE15}" type="presParOf" srcId="{0AD98DFA-89EB-4C42-B134-8BA86EE17DFA}" destId="{7BA1881C-C016-4BE2-99A3-211D316AD42B}" srcOrd="0" destOrd="0" presId="urn:microsoft.com/office/officeart/2011/layout/HexagonRadial"/>
    <dgm:cxn modelId="{A46B5059-B30E-41A6-BA1F-CBBFA6E6F481}" type="presParOf" srcId="{62C5E6A5-2771-4990-8221-995C6E19B0E8}" destId="{2B49629A-5813-41A8-841C-58A3C8F49E3F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4D344-3B59-4D4F-BE4B-D7A185E596C3}">
      <dsp:nvSpPr>
        <dsp:cNvPr id="0" name=""/>
        <dsp:cNvSpPr/>
      </dsp:nvSpPr>
      <dsp:spPr>
        <a:xfrm>
          <a:off x="818959" y="557919"/>
          <a:ext cx="1591167" cy="13761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75000"/>
                </a:schemeClr>
              </a:solidFill>
            </a:rPr>
            <a:t>Influenced</a:t>
          </a:r>
        </a:p>
      </dsp:txBody>
      <dsp:txXfrm>
        <a:off x="1082612" y="785946"/>
        <a:ext cx="1063861" cy="920104"/>
      </dsp:txXfrm>
    </dsp:sp>
    <dsp:sp modelId="{CA4EF653-2C90-47C0-AA63-986F3F6884BD}">
      <dsp:nvSpPr>
        <dsp:cNvPr id="0" name=""/>
        <dsp:cNvSpPr/>
      </dsp:nvSpPr>
      <dsp:spPr>
        <a:xfrm>
          <a:off x="2515976" y="866351"/>
          <a:ext cx="600425" cy="51713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34654-347E-435C-A7AC-07A55289779F}">
      <dsp:nvSpPr>
        <dsp:cNvPr id="0" name=""/>
        <dsp:cNvSpPr/>
      </dsp:nvSpPr>
      <dsp:spPr>
        <a:xfrm>
          <a:off x="2161383" y="0"/>
          <a:ext cx="1303789" cy="11279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Researchers</a:t>
          </a:r>
        </a:p>
      </dsp:txBody>
      <dsp:txXfrm>
        <a:off x="2377450" y="186926"/>
        <a:ext cx="871655" cy="754094"/>
      </dsp:txXfrm>
    </dsp:sp>
    <dsp:sp modelId="{7BA1881C-C016-4BE2-99A3-211D316AD42B}">
      <dsp:nvSpPr>
        <dsp:cNvPr id="0" name=""/>
        <dsp:cNvSpPr/>
      </dsp:nvSpPr>
      <dsp:spPr>
        <a:xfrm>
          <a:off x="2029073" y="1957974"/>
          <a:ext cx="600425" cy="51713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9DB8C-05C7-4764-98FD-81DBEFA11DD2}">
      <dsp:nvSpPr>
        <dsp:cNvPr id="0" name=""/>
        <dsp:cNvSpPr/>
      </dsp:nvSpPr>
      <dsp:spPr>
        <a:xfrm>
          <a:off x="2161383" y="1363731"/>
          <a:ext cx="1303789" cy="11279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Marine Agents &amp; Specialists</a:t>
          </a:r>
        </a:p>
      </dsp:txBody>
      <dsp:txXfrm>
        <a:off x="2377450" y="1550657"/>
        <a:ext cx="871655" cy="754094"/>
      </dsp:txXfrm>
    </dsp:sp>
    <dsp:sp modelId="{2B49629A-5813-41A8-841C-58A3C8F49E3F}">
      <dsp:nvSpPr>
        <dsp:cNvPr id="0" name=""/>
        <dsp:cNvSpPr/>
      </dsp:nvSpPr>
      <dsp:spPr>
        <a:xfrm>
          <a:off x="965560" y="2058342"/>
          <a:ext cx="1303789" cy="11279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Agency &amp; Organization Partnerships</a:t>
          </a:r>
        </a:p>
      </dsp:txBody>
      <dsp:txXfrm>
        <a:off x="1181627" y="2245268"/>
        <a:ext cx="871655" cy="754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4D344-3B59-4D4F-BE4B-D7A185E596C3}">
      <dsp:nvSpPr>
        <dsp:cNvPr id="0" name=""/>
        <dsp:cNvSpPr/>
      </dsp:nvSpPr>
      <dsp:spPr>
        <a:xfrm>
          <a:off x="818959" y="557919"/>
          <a:ext cx="1591167" cy="13761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75000"/>
                </a:schemeClr>
              </a:solidFill>
            </a:rPr>
            <a:t>Managed</a:t>
          </a:r>
        </a:p>
      </dsp:txBody>
      <dsp:txXfrm>
        <a:off x="1082612" y="785946"/>
        <a:ext cx="1063861" cy="920104"/>
      </dsp:txXfrm>
    </dsp:sp>
    <dsp:sp modelId="{CA4EF653-2C90-47C0-AA63-986F3F6884BD}">
      <dsp:nvSpPr>
        <dsp:cNvPr id="0" name=""/>
        <dsp:cNvSpPr/>
      </dsp:nvSpPr>
      <dsp:spPr>
        <a:xfrm>
          <a:off x="2515976" y="866351"/>
          <a:ext cx="600425" cy="51713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34654-347E-435C-A7AC-07A55289779F}">
      <dsp:nvSpPr>
        <dsp:cNvPr id="0" name=""/>
        <dsp:cNvSpPr/>
      </dsp:nvSpPr>
      <dsp:spPr>
        <a:xfrm>
          <a:off x="2161383" y="0"/>
          <a:ext cx="1303789" cy="11279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UF Sources</a:t>
          </a:r>
        </a:p>
      </dsp:txBody>
      <dsp:txXfrm>
        <a:off x="2377450" y="186926"/>
        <a:ext cx="871655" cy="754094"/>
      </dsp:txXfrm>
    </dsp:sp>
    <dsp:sp modelId="{7BA1881C-C016-4BE2-99A3-211D316AD42B}">
      <dsp:nvSpPr>
        <dsp:cNvPr id="0" name=""/>
        <dsp:cNvSpPr/>
      </dsp:nvSpPr>
      <dsp:spPr>
        <a:xfrm>
          <a:off x="2029073" y="1957974"/>
          <a:ext cx="600425" cy="51713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9DB8C-05C7-4764-98FD-81DBEFA11DD2}">
      <dsp:nvSpPr>
        <dsp:cNvPr id="0" name=""/>
        <dsp:cNvSpPr/>
      </dsp:nvSpPr>
      <dsp:spPr>
        <a:xfrm>
          <a:off x="2161383" y="1363731"/>
          <a:ext cx="1303789" cy="11279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Non-UF Public Sources</a:t>
          </a:r>
        </a:p>
      </dsp:txBody>
      <dsp:txXfrm>
        <a:off x="2377450" y="1550657"/>
        <a:ext cx="871655" cy="754094"/>
      </dsp:txXfrm>
    </dsp:sp>
    <dsp:sp modelId="{2B49629A-5813-41A8-841C-58A3C8F49E3F}">
      <dsp:nvSpPr>
        <dsp:cNvPr id="0" name=""/>
        <dsp:cNvSpPr/>
      </dsp:nvSpPr>
      <dsp:spPr>
        <a:xfrm>
          <a:off x="965560" y="2058342"/>
          <a:ext cx="1303789" cy="11279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Non-UF Private Sources</a:t>
          </a:r>
        </a:p>
      </dsp:txBody>
      <dsp:txXfrm>
        <a:off x="1181627" y="2245268"/>
        <a:ext cx="871655" cy="75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24E56-086E-4398-8EC1-F6FBDED665E6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7692C-3F07-4594-AA29-4D86EF3F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5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if password protected. Reporting modules are available to researchers and extension faculty. There are 8 reporting modules developed to align with the needs of the PIER reporting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4EA8E-5E6F-4A1D-ACB3-8B4461D2E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7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6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8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1796-43F0-4056-A904-AE9148F46DC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FB39-7364-41CB-B062-FFC3A44B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0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EA7B-EA2C-4429-9209-4360F502B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41" y="2363081"/>
            <a:ext cx="4902200" cy="1065919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dirty="0"/>
              <a:t>Leveraged Funding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1E845-1D99-41EE-AE7A-579D1BD4C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096" y="3528022"/>
            <a:ext cx="2373489" cy="828851"/>
          </a:xfrm>
        </p:spPr>
        <p:txBody>
          <a:bodyPr/>
          <a:lstStyle/>
          <a:p>
            <a:r>
              <a:rPr lang="en-US" dirty="0"/>
              <a:t>Charles Sidman Florida Sea Grant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0BBB80-BE01-49EA-94F7-DA3C57BAE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261833"/>
              </p:ext>
            </p:extLst>
          </p:nvPr>
        </p:nvGraphicFramePr>
        <p:xfrm>
          <a:off x="4069007" y="3296598"/>
          <a:ext cx="4284133" cy="3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B0A59A-EEE2-4F64-98E1-5EC8A948A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386506"/>
              </p:ext>
            </p:extLst>
          </p:nvPr>
        </p:nvGraphicFramePr>
        <p:xfrm>
          <a:off x="4069008" y="546682"/>
          <a:ext cx="4284133" cy="3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4495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BA8A-5CA9-4272-8F1C-289B2A8D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710" y="2746433"/>
            <a:ext cx="4571979" cy="186594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Types &amp; Guidance</a:t>
            </a:r>
          </a:p>
          <a:p>
            <a:r>
              <a:rPr lang="en-US" sz="2200" dirty="0"/>
              <a:t>Examples</a:t>
            </a:r>
          </a:p>
          <a:p>
            <a:r>
              <a:rPr lang="en-US" sz="2200" dirty="0"/>
              <a:t>Tracking (OARS)</a:t>
            </a:r>
          </a:p>
          <a:p>
            <a:r>
              <a:rPr lang="en-US" sz="2200" dirty="0"/>
              <a:t>Reporting (PIER)</a:t>
            </a:r>
          </a:p>
          <a:p>
            <a:r>
              <a:rPr lang="en-US" sz="2200" dirty="0"/>
              <a:t>Tips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5C1C67-DF92-4997-B649-F4DBA45FD629}"/>
              </a:ext>
            </a:extLst>
          </p:cNvPr>
          <p:cNvGrpSpPr/>
          <p:nvPr/>
        </p:nvGrpSpPr>
        <p:grpSpPr>
          <a:xfrm>
            <a:off x="830254" y="1061591"/>
            <a:ext cx="1690465" cy="1690465"/>
            <a:chOff x="1585" y="179408"/>
            <a:chExt cx="1690465" cy="16904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0EF180-2576-4AE5-BA3F-A6E0AF2E7205}"/>
                </a:ext>
              </a:extLst>
            </p:cNvPr>
            <p:cNvSpPr/>
            <p:nvPr/>
          </p:nvSpPr>
          <p:spPr>
            <a:xfrm>
              <a:off x="1585" y="179408"/>
              <a:ext cx="1690465" cy="16904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70E8B737-A576-442A-98E7-3F55D4357D04}"/>
                </a:ext>
              </a:extLst>
            </p:cNvPr>
            <p:cNvSpPr txBox="1"/>
            <p:nvPr/>
          </p:nvSpPr>
          <p:spPr>
            <a:xfrm>
              <a:off x="249148" y="426971"/>
              <a:ext cx="1195339" cy="1195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</a:rPr>
                <a:t>Leveraged Funding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120E437-E91F-4D31-89D6-42EC9B7C6771}"/>
              </a:ext>
            </a:extLst>
          </p:cNvPr>
          <p:cNvSpPr txBox="1"/>
          <p:nvPr/>
        </p:nvSpPr>
        <p:spPr>
          <a:xfrm>
            <a:off x="2768282" y="1768571"/>
            <a:ext cx="21319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Topics Covered</a:t>
            </a:r>
          </a:p>
        </p:txBody>
      </p:sp>
    </p:spTree>
    <p:extLst>
      <p:ext uri="{BB962C8B-B14F-4D97-AF65-F5344CB8AC3E}">
        <p14:creationId xmlns:p14="http://schemas.microsoft.com/office/powerpoint/2010/main" val="44976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A7D10C-6823-4C09-99DC-725BEBE09EB0}"/>
              </a:ext>
            </a:extLst>
          </p:cNvPr>
          <p:cNvSpPr/>
          <p:nvPr/>
        </p:nvSpPr>
        <p:spPr>
          <a:xfrm>
            <a:off x="2273156" y="4741333"/>
            <a:ext cx="6148355" cy="1332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BA8A-5CA9-4272-8F1C-289B2A8D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156" y="2504493"/>
            <a:ext cx="6259668" cy="361729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Managed </a:t>
            </a:r>
          </a:p>
          <a:p>
            <a:pPr lvl="1"/>
            <a:r>
              <a:rPr lang="en-US" sz="1800" dirty="0"/>
              <a:t>Host institution (UF-based) internal funds managed by the program.</a:t>
            </a:r>
          </a:p>
          <a:p>
            <a:pPr lvl="1"/>
            <a:r>
              <a:rPr lang="en-US" sz="1800" dirty="0"/>
              <a:t>Non-UF based external funds managed by the program.</a:t>
            </a:r>
          </a:p>
          <a:p>
            <a:r>
              <a:rPr lang="en-US" sz="2200" dirty="0"/>
              <a:t>Influenced</a:t>
            </a:r>
          </a:p>
          <a:p>
            <a:pPr lvl="1"/>
            <a:r>
              <a:rPr lang="en-US" sz="1800" dirty="0"/>
              <a:t>External funds leveraged by core FSG programming but not managed by the program.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Guidance</a:t>
            </a:r>
          </a:p>
          <a:p>
            <a:pPr lvl="1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Leveraged funds can not come from or flow through the NSGO or NOAA.</a:t>
            </a:r>
          </a:p>
          <a:p>
            <a:pPr lvl="1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Leveraged funds can not be used for match on the OMNIBUS grant.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5C1C67-DF92-4997-B649-F4DBA45FD629}"/>
              </a:ext>
            </a:extLst>
          </p:cNvPr>
          <p:cNvGrpSpPr/>
          <p:nvPr/>
        </p:nvGrpSpPr>
        <p:grpSpPr>
          <a:xfrm>
            <a:off x="830254" y="1061591"/>
            <a:ext cx="1690465" cy="1690465"/>
            <a:chOff x="1585" y="179408"/>
            <a:chExt cx="1690465" cy="16904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0EF180-2576-4AE5-BA3F-A6E0AF2E7205}"/>
                </a:ext>
              </a:extLst>
            </p:cNvPr>
            <p:cNvSpPr/>
            <p:nvPr/>
          </p:nvSpPr>
          <p:spPr>
            <a:xfrm>
              <a:off x="1585" y="179408"/>
              <a:ext cx="1690465" cy="16904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70E8B737-A576-442A-98E7-3F55D4357D04}"/>
                </a:ext>
              </a:extLst>
            </p:cNvPr>
            <p:cNvSpPr txBox="1"/>
            <p:nvPr/>
          </p:nvSpPr>
          <p:spPr>
            <a:xfrm>
              <a:off x="249148" y="426971"/>
              <a:ext cx="1195339" cy="1195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</a:rPr>
                <a:t>Leveraged Funding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5BC0DB-583A-4C1A-99FB-266F182F1F5D}"/>
              </a:ext>
            </a:extLst>
          </p:cNvPr>
          <p:cNvSpPr txBox="1"/>
          <p:nvPr/>
        </p:nvSpPr>
        <p:spPr>
          <a:xfrm>
            <a:off x="2768282" y="1768571"/>
            <a:ext cx="25185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Types &amp; Guidance</a:t>
            </a:r>
          </a:p>
        </p:txBody>
      </p:sp>
    </p:spTree>
    <p:extLst>
      <p:ext uri="{BB962C8B-B14F-4D97-AF65-F5344CB8AC3E}">
        <p14:creationId xmlns:p14="http://schemas.microsoft.com/office/powerpoint/2010/main" val="383748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BA8A-5CA9-4272-8F1C-289B2A8D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308" y="1666323"/>
            <a:ext cx="6228170" cy="4641461"/>
          </a:xfrm>
        </p:spPr>
        <p:txBody>
          <a:bodyPr>
            <a:normAutofit/>
          </a:bodyPr>
          <a:lstStyle/>
          <a:p>
            <a:r>
              <a:rPr lang="en-US" sz="2200" dirty="0"/>
              <a:t>Managed – UF and Outside Funding Sources</a:t>
            </a:r>
          </a:p>
          <a:p>
            <a:pPr lvl="1"/>
            <a:r>
              <a:rPr lang="en-US" sz="1800" dirty="0"/>
              <a:t>Funds can not be used for match on OMNIBUS grant</a:t>
            </a:r>
          </a:p>
          <a:p>
            <a:pPr lvl="2"/>
            <a:r>
              <a:rPr lang="en-US" sz="1500" dirty="0"/>
              <a:t>UF appropriations</a:t>
            </a:r>
          </a:p>
          <a:p>
            <a:pPr lvl="2"/>
            <a:r>
              <a:rPr lang="en-US" sz="1500" dirty="0"/>
              <a:t>UF IDC return</a:t>
            </a:r>
          </a:p>
          <a:p>
            <a:pPr lvl="2"/>
            <a:r>
              <a:rPr lang="en-US" sz="1500" dirty="0"/>
              <a:t>Investigator Residual Funding </a:t>
            </a:r>
          </a:p>
          <a:p>
            <a:pPr lvl="2"/>
            <a:r>
              <a:rPr lang="en-US" sz="1500" dirty="0"/>
              <a:t>UF Foundation</a:t>
            </a:r>
          </a:p>
          <a:p>
            <a:pPr lvl="2"/>
            <a:r>
              <a:rPr lang="en-US" sz="1500" dirty="0"/>
              <a:t>Endowments</a:t>
            </a:r>
          </a:p>
          <a:p>
            <a:pPr lvl="2"/>
            <a:r>
              <a:rPr lang="en-US" sz="1500" dirty="0"/>
              <a:t>HACCP</a:t>
            </a:r>
          </a:p>
          <a:p>
            <a:pPr lvl="2"/>
            <a:r>
              <a:rPr lang="en-US" sz="1500" dirty="0"/>
              <a:t>Coral Reef (FWC) and Clean Vessel (DEP) Coordinators. </a:t>
            </a:r>
          </a:p>
          <a:p>
            <a:r>
              <a:rPr lang="en-US" sz="2200" dirty="0"/>
              <a:t>Influenced – Funding Derived from SG Funding </a:t>
            </a:r>
          </a:p>
          <a:p>
            <a:pPr lvl="1"/>
            <a:r>
              <a:rPr lang="en-US" sz="1800" dirty="0"/>
              <a:t>Research grants obtained by FSG funded agents, specialists and researchers that do not flow though Sea Grant or are from non-NOAA sources.</a:t>
            </a:r>
          </a:p>
          <a:p>
            <a:pPr lvl="2"/>
            <a:r>
              <a:rPr lang="en-US" sz="1500" dirty="0"/>
              <a:t>Ocean Conservancy</a:t>
            </a:r>
          </a:p>
          <a:p>
            <a:pPr lvl="2"/>
            <a:r>
              <a:rPr lang="en-US" sz="1500" dirty="0"/>
              <a:t>The Nature Conservancy</a:t>
            </a:r>
          </a:p>
          <a:p>
            <a:pPr lvl="2"/>
            <a:r>
              <a:rPr lang="en-US" sz="1500" dirty="0"/>
              <a:t>Florida DEP; FWC; FDACS; WCIND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5C1C67-DF92-4997-B649-F4DBA45FD629}"/>
              </a:ext>
            </a:extLst>
          </p:cNvPr>
          <p:cNvGrpSpPr/>
          <p:nvPr/>
        </p:nvGrpSpPr>
        <p:grpSpPr>
          <a:xfrm>
            <a:off x="824843" y="601686"/>
            <a:ext cx="1690465" cy="1690465"/>
            <a:chOff x="1585" y="179408"/>
            <a:chExt cx="1690465" cy="16904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0EF180-2576-4AE5-BA3F-A6E0AF2E7205}"/>
                </a:ext>
              </a:extLst>
            </p:cNvPr>
            <p:cNvSpPr/>
            <p:nvPr/>
          </p:nvSpPr>
          <p:spPr>
            <a:xfrm>
              <a:off x="1585" y="179408"/>
              <a:ext cx="1690465" cy="16904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70E8B737-A576-442A-98E7-3F55D4357D04}"/>
                </a:ext>
              </a:extLst>
            </p:cNvPr>
            <p:cNvSpPr txBox="1"/>
            <p:nvPr/>
          </p:nvSpPr>
          <p:spPr>
            <a:xfrm>
              <a:off x="249148" y="426971"/>
              <a:ext cx="1195339" cy="1195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</a:rPr>
                <a:t>Leveraged Funding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5BC0DB-583A-4C1A-99FB-266F182F1F5D}"/>
              </a:ext>
            </a:extLst>
          </p:cNvPr>
          <p:cNvSpPr txBox="1"/>
          <p:nvPr/>
        </p:nvSpPr>
        <p:spPr>
          <a:xfrm>
            <a:off x="2762871" y="1116755"/>
            <a:ext cx="14132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F87A3-ECE9-4E96-9F0E-7DF9161088E5}"/>
              </a:ext>
            </a:extLst>
          </p:cNvPr>
          <p:cNvSpPr txBox="1"/>
          <p:nvPr/>
        </p:nvSpPr>
        <p:spPr>
          <a:xfrm>
            <a:off x="606097" y="2892894"/>
            <a:ext cx="2156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administrative actions can also lead to managed and influenced funding through endowments, contracts and grants. 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5D43CDF9-684F-43F0-A8D6-E3A131E05496}"/>
              </a:ext>
            </a:extLst>
          </p:cNvPr>
          <p:cNvSpPr/>
          <p:nvPr/>
        </p:nvSpPr>
        <p:spPr>
          <a:xfrm flipV="1">
            <a:off x="1477742" y="5135903"/>
            <a:ext cx="1580006" cy="739673"/>
          </a:xfrm>
          <a:prstGeom prst="bentArrow">
            <a:avLst>
              <a:gd name="adj1" fmla="val 10637"/>
              <a:gd name="adj2" fmla="val 11795"/>
              <a:gd name="adj3" fmla="val 21575"/>
              <a:gd name="adj4" fmla="val 44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95E4385D-B26F-47F4-98E4-C2BA00EF6826}"/>
              </a:ext>
            </a:extLst>
          </p:cNvPr>
          <p:cNvSpPr/>
          <p:nvPr/>
        </p:nvSpPr>
        <p:spPr>
          <a:xfrm>
            <a:off x="1401610" y="2359749"/>
            <a:ext cx="1580006" cy="609346"/>
          </a:xfrm>
          <a:prstGeom prst="bentArrow">
            <a:avLst>
              <a:gd name="adj1" fmla="val 10637"/>
              <a:gd name="adj2" fmla="val 14227"/>
              <a:gd name="adj3" fmla="val 28862"/>
              <a:gd name="adj4" fmla="val 44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BA8A-5CA9-4272-8F1C-289B2A8D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13" y="2963129"/>
            <a:ext cx="7383205" cy="3298493"/>
          </a:xfrm>
        </p:spPr>
        <p:txBody>
          <a:bodyPr>
            <a:normAutofit/>
          </a:bodyPr>
          <a:lstStyle/>
          <a:p>
            <a:r>
              <a:rPr lang="en-US" sz="2200" dirty="0"/>
              <a:t>Collaborative activity involving fiscal, research and extension administration.</a:t>
            </a:r>
          </a:p>
          <a:p>
            <a:r>
              <a:rPr lang="en-US" sz="2200" dirty="0"/>
              <a:t>Facilitated by fiscal department funding source tracking system and research project/extension activity reporting. </a:t>
            </a:r>
          </a:p>
          <a:p>
            <a:pPr lvl="1"/>
            <a:r>
              <a:rPr lang="en-US" sz="1800" dirty="0"/>
              <a:t>Fiscal Department- Tracks leveraged funding managed by the program (funding sources and amounts)</a:t>
            </a:r>
          </a:p>
          <a:p>
            <a:pPr lvl="1"/>
            <a:r>
              <a:rPr lang="en-US" sz="1800" dirty="0"/>
              <a:t>Research Program – Tracks funding influenced by program researchers and affiliates (OARS)</a:t>
            </a:r>
          </a:p>
          <a:p>
            <a:pPr lvl="1"/>
            <a:r>
              <a:rPr lang="en-US" sz="1800" dirty="0"/>
              <a:t>Extension Program – Tracks funding influenced by program agents and specialists (OARS)</a:t>
            </a:r>
          </a:p>
          <a:p>
            <a:endParaRPr lang="en-US" sz="2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5C1C67-DF92-4997-B649-F4DBA45FD629}"/>
              </a:ext>
            </a:extLst>
          </p:cNvPr>
          <p:cNvGrpSpPr/>
          <p:nvPr/>
        </p:nvGrpSpPr>
        <p:grpSpPr>
          <a:xfrm>
            <a:off x="830254" y="1061591"/>
            <a:ext cx="1690465" cy="1690465"/>
            <a:chOff x="1585" y="179408"/>
            <a:chExt cx="1690465" cy="16904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0EF180-2576-4AE5-BA3F-A6E0AF2E7205}"/>
                </a:ext>
              </a:extLst>
            </p:cNvPr>
            <p:cNvSpPr/>
            <p:nvPr/>
          </p:nvSpPr>
          <p:spPr>
            <a:xfrm>
              <a:off x="1585" y="179408"/>
              <a:ext cx="1690465" cy="16904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70E8B737-A576-442A-98E7-3F55D4357D04}"/>
                </a:ext>
              </a:extLst>
            </p:cNvPr>
            <p:cNvSpPr txBox="1"/>
            <p:nvPr/>
          </p:nvSpPr>
          <p:spPr>
            <a:xfrm>
              <a:off x="249148" y="426971"/>
              <a:ext cx="1195339" cy="1195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</a:rPr>
                <a:t>Leveraged Funding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5BC0DB-583A-4C1A-99FB-266F182F1F5D}"/>
              </a:ext>
            </a:extLst>
          </p:cNvPr>
          <p:cNvSpPr txBox="1"/>
          <p:nvPr/>
        </p:nvSpPr>
        <p:spPr>
          <a:xfrm>
            <a:off x="2768282" y="1768571"/>
            <a:ext cx="13267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Tracking </a:t>
            </a:r>
          </a:p>
        </p:txBody>
      </p:sp>
    </p:spTree>
    <p:extLst>
      <p:ext uri="{BB962C8B-B14F-4D97-AF65-F5344CB8AC3E}">
        <p14:creationId xmlns:p14="http://schemas.microsoft.com/office/powerpoint/2010/main" val="80123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BF2770-6EFA-4529-8CB1-1EA9D268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65" y="2381595"/>
            <a:ext cx="4431251" cy="41112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23F3E8E-1571-4912-9C7F-1163CF0B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3" y="2381595"/>
            <a:ext cx="4361132" cy="41112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A90092-1916-47AE-8991-080144CE5BA3}"/>
              </a:ext>
            </a:extLst>
          </p:cNvPr>
          <p:cNvSpPr txBox="1"/>
          <p:nvPr/>
        </p:nvSpPr>
        <p:spPr>
          <a:xfrm>
            <a:off x="2563882" y="5050297"/>
            <a:ext cx="1318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Login Page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75CA7-54CF-425A-BE26-9EC058D039B9}"/>
              </a:ext>
            </a:extLst>
          </p:cNvPr>
          <p:cNvSpPr/>
          <p:nvPr/>
        </p:nvSpPr>
        <p:spPr>
          <a:xfrm>
            <a:off x="7195562" y="3853046"/>
            <a:ext cx="1387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Home Page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FE621E-C457-4875-9EE8-8692F54F3976}"/>
              </a:ext>
            </a:extLst>
          </p:cNvPr>
          <p:cNvSpPr txBox="1"/>
          <p:nvPr/>
        </p:nvSpPr>
        <p:spPr>
          <a:xfrm>
            <a:off x="3372724" y="1943550"/>
            <a:ext cx="4377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Online Activity Reporting System (OARS)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A101A-274E-4357-B3E4-8D8FEA7C9C5A}"/>
              </a:ext>
            </a:extLst>
          </p:cNvPr>
          <p:cNvSpPr txBox="1"/>
          <p:nvPr/>
        </p:nvSpPr>
        <p:spPr>
          <a:xfrm>
            <a:off x="2702029" y="140759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Tracking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F717E4-73FE-4347-97B9-A75AA0D6E942}"/>
              </a:ext>
            </a:extLst>
          </p:cNvPr>
          <p:cNvGrpSpPr/>
          <p:nvPr/>
        </p:nvGrpSpPr>
        <p:grpSpPr>
          <a:xfrm>
            <a:off x="873417" y="653195"/>
            <a:ext cx="1690465" cy="1690465"/>
            <a:chOff x="1585" y="179408"/>
            <a:chExt cx="1690465" cy="16904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E3425C6-4990-4B4F-B39D-47EF3E856615}"/>
                </a:ext>
              </a:extLst>
            </p:cNvPr>
            <p:cNvSpPr/>
            <p:nvPr/>
          </p:nvSpPr>
          <p:spPr>
            <a:xfrm>
              <a:off x="1585" y="179408"/>
              <a:ext cx="1690465" cy="16904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096496CA-BEEF-4422-B220-5D1E099380A0}"/>
                </a:ext>
              </a:extLst>
            </p:cNvPr>
            <p:cNvSpPr txBox="1"/>
            <p:nvPr/>
          </p:nvSpPr>
          <p:spPr>
            <a:xfrm>
              <a:off x="249148" y="426971"/>
              <a:ext cx="1195339" cy="1195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</a:rPr>
                <a:t>Leveraged Funding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28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5C1C67-DF92-4997-B649-F4DBA45FD629}"/>
              </a:ext>
            </a:extLst>
          </p:cNvPr>
          <p:cNvGrpSpPr/>
          <p:nvPr/>
        </p:nvGrpSpPr>
        <p:grpSpPr>
          <a:xfrm>
            <a:off x="830254" y="1061591"/>
            <a:ext cx="1690465" cy="1690465"/>
            <a:chOff x="1585" y="179408"/>
            <a:chExt cx="1690465" cy="16904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0EF180-2576-4AE5-BA3F-A6E0AF2E7205}"/>
                </a:ext>
              </a:extLst>
            </p:cNvPr>
            <p:cNvSpPr/>
            <p:nvPr/>
          </p:nvSpPr>
          <p:spPr>
            <a:xfrm>
              <a:off x="1585" y="179408"/>
              <a:ext cx="1690465" cy="16904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70E8B737-A576-442A-98E7-3F55D4357D04}"/>
                </a:ext>
              </a:extLst>
            </p:cNvPr>
            <p:cNvSpPr txBox="1"/>
            <p:nvPr/>
          </p:nvSpPr>
          <p:spPr>
            <a:xfrm>
              <a:off x="249148" y="426971"/>
              <a:ext cx="1195339" cy="1195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</a:rPr>
                <a:t>Tracking Leveraged Funding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5BC0DB-583A-4C1A-99FB-266F182F1F5D}"/>
              </a:ext>
            </a:extLst>
          </p:cNvPr>
          <p:cNvSpPr txBox="1"/>
          <p:nvPr/>
        </p:nvSpPr>
        <p:spPr>
          <a:xfrm>
            <a:off x="4154311" y="640546"/>
            <a:ext cx="45021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OARS Leveraged Funding Module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0F26FF-7896-403F-B471-4FB0611FB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87" y="1117600"/>
            <a:ext cx="6229813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8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F3DC404E-07AB-4A6C-9723-505FD40D21BD}"/>
              </a:ext>
            </a:extLst>
          </p:cNvPr>
          <p:cNvSpPr/>
          <p:nvPr/>
        </p:nvSpPr>
        <p:spPr>
          <a:xfrm rot="4766292" flipH="1">
            <a:off x="4190115" y="-989810"/>
            <a:ext cx="2058270" cy="4879910"/>
          </a:xfrm>
          <a:prstGeom prst="curvedLeftArrow">
            <a:avLst>
              <a:gd name="adj1" fmla="val 10943"/>
              <a:gd name="adj2" fmla="val 48429"/>
              <a:gd name="adj3" fmla="val 20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3E62728-C4C4-4DD0-BAAD-CF15E3A7F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" y="2859889"/>
            <a:ext cx="5486570" cy="1986820"/>
          </a:xfrm>
          <a:prstGeom prst="rect">
            <a:avLst/>
          </a:prstGeom>
        </p:spPr>
      </p:pic>
      <p:pic>
        <p:nvPicPr>
          <p:cNvPr id="28" name="Picture 2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1B87E6-B434-41ED-B9A7-18FBD1249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82" y="1721952"/>
            <a:ext cx="3520150" cy="4772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937" y="1876778"/>
            <a:ext cx="3310759" cy="11850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76082" y="3733350"/>
            <a:ext cx="701414" cy="767309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7954" y="4153779"/>
            <a:ext cx="2252719" cy="671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6" name="Rectangle 5125"/>
          <p:cNvSpPr/>
          <p:nvPr/>
        </p:nvSpPr>
        <p:spPr>
          <a:xfrm>
            <a:off x="5613623" y="3365873"/>
            <a:ext cx="787179" cy="1877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695401" y="4846709"/>
            <a:ext cx="2252719" cy="245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695401" y="5112826"/>
            <a:ext cx="2252719" cy="2944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6698488" y="5411335"/>
            <a:ext cx="2252719" cy="635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2364167" y="3733350"/>
            <a:ext cx="693883" cy="764958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3053538" y="3733350"/>
            <a:ext cx="343894" cy="764958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5180051" y="3733350"/>
            <a:ext cx="343894" cy="764958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4082291" y="3733350"/>
            <a:ext cx="335821" cy="764958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76371" y="1643906"/>
            <a:ext cx="105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OARS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361774-C0D4-4CA9-BDB5-645EE651AF9D}"/>
              </a:ext>
            </a:extLst>
          </p:cNvPr>
          <p:cNvGrpSpPr/>
          <p:nvPr/>
        </p:nvGrpSpPr>
        <p:grpSpPr>
          <a:xfrm>
            <a:off x="880193" y="876719"/>
            <a:ext cx="1690465" cy="1690465"/>
            <a:chOff x="1585" y="179408"/>
            <a:chExt cx="1690465" cy="16904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5F033F4-3F2B-4428-8468-61473C735171}"/>
                </a:ext>
              </a:extLst>
            </p:cNvPr>
            <p:cNvSpPr/>
            <p:nvPr/>
          </p:nvSpPr>
          <p:spPr>
            <a:xfrm>
              <a:off x="1585" y="179408"/>
              <a:ext cx="1690465" cy="16904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248FDBEC-2F0D-4EB4-B6EE-CDCB984192E6}"/>
                </a:ext>
              </a:extLst>
            </p:cNvPr>
            <p:cNvSpPr txBox="1"/>
            <p:nvPr/>
          </p:nvSpPr>
          <p:spPr>
            <a:xfrm>
              <a:off x="249148" y="426971"/>
              <a:ext cx="1195339" cy="1195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</a:rPr>
                <a:t>Reporting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87283" y="2830986"/>
            <a:ext cx="133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PIER</a:t>
            </a:r>
          </a:p>
        </p:txBody>
      </p:sp>
    </p:spTree>
    <p:extLst>
      <p:ext uri="{BB962C8B-B14F-4D97-AF65-F5344CB8AC3E}">
        <p14:creationId xmlns:p14="http://schemas.microsoft.com/office/powerpoint/2010/main" val="13074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126" grpId="0" animBg="1"/>
      <p:bldP spid="68" grpId="0" animBg="1"/>
      <p:bldP spid="69" grpId="0" animBg="1"/>
      <p:bldP spid="72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0E2234-72B3-4E4A-B964-3818836E66BB}"/>
              </a:ext>
            </a:extLst>
          </p:cNvPr>
          <p:cNvSpPr/>
          <p:nvPr/>
        </p:nvSpPr>
        <p:spPr>
          <a:xfrm>
            <a:off x="2147666" y="4120663"/>
            <a:ext cx="6543111" cy="16719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BA8A-5CA9-4272-8F1C-289B2A8D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885" y="1975192"/>
            <a:ext cx="7332914" cy="2492766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lvl="2"/>
            <a:r>
              <a:rPr lang="en-US" dirty="0"/>
              <a:t>Each program has a unique arrangement with their host university or institution, which influences the kinds of funds that are available to be reported as leveraged. </a:t>
            </a:r>
          </a:p>
          <a:p>
            <a:pPr lvl="2"/>
            <a:r>
              <a:rPr lang="en-US" sz="2000" dirty="0"/>
              <a:t>We recognize individual and collaborative contributions towards accurate and complete program, project and activity reporting.</a:t>
            </a:r>
          </a:p>
          <a:p>
            <a:pPr marL="457200" lvl="1" indent="0" algn="ctr">
              <a:buNone/>
            </a:pP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5C1C67-DF92-4997-B649-F4DBA45FD629}"/>
              </a:ext>
            </a:extLst>
          </p:cNvPr>
          <p:cNvGrpSpPr/>
          <p:nvPr/>
        </p:nvGrpSpPr>
        <p:grpSpPr>
          <a:xfrm>
            <a:off x="457201" y="1238444"/>
            <a:ext cx="1690465" cy="1690465"/>
            <a:chOff x="1585" y="179408"/>
            <a:chExt cx="1690465" cy="16904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0EF180-2576-4AE5-BA3F-A6E0AF2E7205}"/>
                </a:ext>
              </a:extLst>
            </p:cNvPr>
            <p:cNvSpPr/>
            <p:nvPr/>
          </p:nvSpPr>
          <p:spPr>
            <a:xfrm>
              <a:off x="1585" y="179408"/>
              <a:ext cx="1690465" cy="16904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70E8B737-A576-442A-98E7-3F55D4357D04}"/>
                </a:ext>
              </a:extLst>
            </p:cNvPr>
            <p:cNvSpPr txBox="1"/>
            <p:nvPr/>
          </p:nvSpPr>
          <p:spPr>
            <a:xfrm>
              <a:off x="249148" y="426971"/>
              <a:ext cx="1195339" cy="1195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</a:rPr>
                <a:t>Leveraged Funding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5BC0DB-583A-4C1A-99FB-266F182F1F5D}"/>
              </a:ext>
            </a:extLst>
          </p:cNvPr>
          <p:cNvSpPr txBox="1"/>
          <p:nvPr/>
        </p:nvSpPr>
        <p:spPr>
          <a:xfrm>
            <a:off x="2284307" y="1734049"/>
            <a:ext cx="7057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Tips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BBD8B-7D03-4087-A05B-F7AF5064D2C6}"/>
              </a:ext>
            </a:extLst>
          </p:cNvPr>
          <p:cNvSpPr txBox="1"/>
          <p:nvPr/>
        </p:nvSpPr>
        <p:spPr>
          <a:xfrm>
            <a:off x="2323455" y="4144793"/>
            <a:ext cx="6005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At our annual program meeting we present OARS awards for individual and collaborative program reporting.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FD691-9883-4027-91A7-3D411261E25B}"/>
              </a:ext>
            </a:extLst>
          </p:cNvPr>
          <p:cNvSpPr txBox="1"/>
          <p:nvPr/>
        </p:nvSpPr>
        <p:spPr>
          <a:xfrm>
            <a:off x="2147666" y="4882808"/>
            <a:ext cx="128940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“Most Impactful Impact”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897756-BDFD-4CCA-AFC3-1B5251F1C6A1}"/>
              </a:ext>
            </a:extLst>
          </p:cNvPr>
          <p:cNvSpPr txBox="1"/>
          <p:nvPr/>
        </p:nvSpPr>
        <p:spPr>
          <a:xfrm>
            <a:off x="5708342" y="4882808"/>
            <a:ext cx="128940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700" dirty="0"/>
              <a:t>Exemplary Activity Reporting”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E3CADF-B271-4966-B3A9-5BF73AC2EA8B}"/>
              </a:ext>
            </a:extLst>
          </p:cNvPr>
          <p:cNvSpPr txBox="1"/>
          <p:nvPr/>
        </p:nvSpPr>
        <p:spPr>
          <a:xfrm>
            <a:off x="6835745" y="4870013"/>
            <a:ext cx="17623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“Best Communications Product"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4AE91A-BF2A-4452-98B5-273B1EE81283}"/>
              </a:ext>
            </a:extLst>
          </p:cNvPr>
          <p:cNvSpPr txBox="1"/>
          <p:nvPr/>
        </p:nvSpPr>
        <p:spPr>
          <a:xfrm>
            <a:off x="3213747" y="4885424"/>
            <a:ext cx="13638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“Outstanding</a:t>
            </a:r>
          </a:p>
          <a:p>
            <a:pPr algn="ctr"/>
            <a:r>
              <a:rPr lang="en-US" sz="1700" dirty="0"/>
              <a:t>Outreach</a:t>
            </a:r>
          </a:p>
          <a:p>
            <a:pPr algn="ctr"/>
            <a:r>
              <a:rPr lang="en-US" sz="1700" dirty="0"/>
              <a:t>Program”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14E76-F0A1-47C1-AE67-EDDC752DC780}"/>
              </a:ext>
            </a:extLst>
          </p:cNvPr>
          <p:cNvSpPr txBox="1"/>
          <p:nvPr/>
        </p:nvSpPr>
        <p:spPr>
          <a:xfrm>
            <a:off x="4503154" y="4895603"/>
            <a:ext cx="128940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“Extramural</a:t>
            </a:r>
          </a:p>
          <a:p>
            <a:pPr algn="ctr"/>
            <a:r>
              <a:rPr lang="en-US" sz="1700" dirty="0"/>
              <a:t>Funding</a:t>
            </a:r>
          </a:p>
          <a:p>
            <a:pPr algn="ctr"/>
            <a:r>
              <a:rPr lang="en-US" sz="1700" dirty="0"/>
              <a:t>Success”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B132DBDB-E727-461B-8BAD-45E259E58B8E}"/>
              </a:ext>
            </a:extLst>
          </p:cNvPr>
          <p:cNvSpPr/>
          <p:nvPr/>
        </p:nvSpPr>
        <p:spPr>
          <a:xfrm>
            <a:off x="211524" y="4011645"/>
            <a:ext cx="2506330" cy="21357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“Best Intentions Award”</a:t>
            </a:r>
          </a:p>
        </p:txBody>
      </p:sp>
    </p:spTree>
    <p:extLst>
      <p:ext uri="{BB962C8B-B14F-4D97-AF65-F5344CB8AC3E}">
        <p14:creationId xmlns:p14="http://schemas.microsoft.com/office/powerpoint/2010/main" val="40224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445</Words>
  <Application>Microsoft Office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Leveraged Funding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Leveraged Funding Reporting</dc:title>
  <dc:creator>Sidman,Charles F</dc:creator>
  <cp:lastModifiedBy>Sidman,Charles F</cp:lastModifiedBy>
  <cp:revision>51</cp:revision>
  <dcterms:created xsi:type="dcterms:W3CDTF">2022-01-25T16:05:23Z</dcterms:created>
  <dcterms:modified xsi:type="dcterms:W3CDTF">2022-01-28T20:11:37Z</dcterms:modified>
</cp:coreProperties>
</file>