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9" r:id="rId4"/>
    <p:sldId id="267" r:id="rId5"/>
    <p:sldId id="257" r:id="rId6"/>
    <p:sldId id="258" r:id="rId7"/>
    <p:sldId id="263" r:id="rId8"/>
    <p:sldId id="261" r:id="rId9"/>
    <p:sldId id="270" r:id="rId10"/>
    <p:sldId id="273" r:id="rId11"/>
    <p:sldId id="265" r:id="rId12"/>
    <p:sldId id="264" r:id="rId13"/>
    <p:sldId id="271" r:id="rId14"/>
    <p:sldId id="272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47" d="100"/>
          <a:sy n="147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6B887-EE43-4790-AFC3-21998CDE84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D5AC56-1F15-4138-B457-5ADB399627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annual reports / selection target projects</a:t>
          </a:r>
        </a:p>
      </dgm:t>
    </dgm:pt>
    <dgm:pt modelId="{7D14EEAE-D0B5-461A-9C08-C1323249F032}" type="parTrans" cxnId="{30FE1D8D-3AF2-44F0-A2FF-F591BA2E07CF}">
      <dgm:prSet/>
      <dgm:spPr/>
      <dgm:t>
        <a:bodyPr/>
        <a:lstStyle/>
        <a:p>
          <a:endParaRPr lang="en-US"/>
        </a:p>
      </dgm:t>
    </dgm:pt>
    <dgm:pt modelId="{07B16281-13C5-41ED-8D21-8E22024552B5}" type="sibTrans" cxnId="{30FE1D8D-3AF2-44F0-A2FF-F591BA2E07CF}">
      <dgm:prSet/>
      <dgm:spPr/>
      <dgm:t>
        <a:bodyPr/>
        <a:lstStyle/>
        <a:p>
          <a:endParaRPr lang="en-US"/>
        </a:p>
      </dgm:t>
    </dgm:pt>
    <dgm:pt modelId="{C61CA56F-5E03-4849-BBAE-E4A3D6D6D9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Assignment to staff member</a:t>
          </a:r>
        </a:p>
      </dgm:t>
    </dgm:pt>
    <dgm:pt modelId="{496BA63F-A12E-4B2B-944B-B88AAEC4EA4C}" type="parTrans" cxnId="{F4F2301A-34E5-433E-891D-A6D5EE66106B}">
      <dgm:prSet/>
      <dgm:spPr/>
      <dgm:t>
        <a:bodyPr/>
        <a:lstStyle/>
        <a:p>
          <a:endParaRPr lang="en-US"/>
        </a:p>
      </dgm:t>
    </dgm:pt>
    <dgm:pt modelId="{671DDB75-03BF-4F68-AEC1-CCA51EB0E2A1}" type="sibTrans" cxnId="{F4F2301A-34E5-433E-891D-A6D5EE66106B}">
      <dgm:prSet/>
      <dgm:spPr/>
      <dgm:t>
        <a:bodyPr/>
        <a:lstStyle/>
        <a:p>
          <a:endParaRPr lang="en-US"/>
        </a:p>
      </dgm:t>
    </dgm:pt>
    <dgm:pt modelId="{CF027123-ADC8-43C8-A111-419CC5E535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PI interviews</a:t>
          </a:r>
        </a:p>
      </dgm:t>
    </dgm:pt>
    <dgm:pt modelId="{DF414649-D9B8-4479-A5DE-4CBB72C81AF0}" type="parTrans" cxnId="{A710AD38-2D2F-4A60-8F12-01B178B7344F}">
      <dgm:prSet/>
      <dgm:spPr/>
      <dgm:t>
        <a:bodyPr/>
        <a:lstStyle/>
        <a:p>
          <a:endParaRPr lang="en-US"/>
        </a:p>
      </dgm:t>
    </dgm:pt>
    <dgm:pt modelId="{113D910C-9A20-4EB8-BA85-E43A393A242A}" type="sibTrans" cxnId="{A710AD38-2D2F-4A60-8F12-01B178B7344F}">
      <dgm:prSet/>
      <dgm:spPr/>
      <dgm:t>
        <a:bodyPr/>
        <a:lstStyle/>
        <a:p>
          <a:endParaRPr lang="en-US"/>
        </a:p>
      </dgm:t>
    </dgm:pt>
    <dgm:pt modelId="{CAC4D20B-20B4-4B6A-B5DD-31A6CD9C5B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Drafting / editing</a:t>
          </a:r>
        </a:p>
      </dgm:t>
    </dgm:pt>
    <dgm:pt modelId="{D924F6FE-4891-48AB-8889-7E9ED8D20EFF}" type="parTrans" cxnId="{E019694E-ED36-4E67-9903-5D40C0D115F1}">
      <dgm:prSet/>
      <dgm:spPr/>
      <dgm:t>
        <a:bodyPr/>
        <a:lstStyle/>
        <a:p>
          <a:endParaRPr lang="en-US"/>
        </a:p>
      </dgm:t>
    </dgm:pt>
    <dgm:pt modelId="{26C1D7C3-2694-4AC0-B902-0290B36DD9AE}" type="sibTrans" cxnId="{E019694E-ED36-4E67-9903-5D40C0D115F1}">
      <dgm:prSet/>
      <dgm:spPr/>
      <dgm:t>
        <a:bodyPr/>
        <a:lstStyle/>
        <a:p>
          <a:endParaRPr lang="en-US"/>
        </a:p>
      </dgm:t>
    </dgm:pt>
    <dgm:pt modelId="{C1D6E7BE-B26A-4BDA-A852-D4B14A40DF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Incorporation into widgets / cross-check</a:t>
          </a:r>
        </a:p>
      </dgm:t>
    </dgm:pt>
    <dgm:pt modelId="{B353D55D-3774-4F31-843F-13D8075C3D16}" type="parTrans" cxnId="{0F78702B-0CB9-4C87-8D23-BEBB1C02BF16}">
      <dgm:prSet/>
      <dgm:spPr/>
      <dgm:t>
        <a:bodyPr/>
        <a:lstStyle/>
        <a:p>
          <a:endParaRPr lang="en-US"/>
        </a:p>
      </dgm:t>
    </dgm:pt>
    <dgm:pt modelId="{14019864-AEF2-47DA-BE88-658C18C1FAC6}" type="sibTrans" cxnId="{0F78702B-0CB9-4C87-8D23-BEBB1C02BF16}">
      <dgm:prSet/>
      <dgm:spPr/>
      <dgm:t>
        <a:bodyPr/>
        <a:lstStyle/>
        <a:p>
          <a:endParaRPr lang="en-US"/>
        </a:p>
      </dgm:t>
    </dgm:pt>
    <dgm:pt modelId="{241BCABA-498E-431E-9FE3-A563CD4E382C}" type="pres">
      <dgm:prSet presAssocID="{34B6B887-EE43-4790-AFC3-21998CDE84A4}" presName="root" presStyleCnt="0">
        <dgm:presLayoutVars>
          <dgm:dir/>
          <dgm:resizeHandles val="exact"/>
        </dgm:presLayoutVars>
      </dgm:prSet>
      <dgm:spPr/>
    </dgm:pt>
    <dgm:pt modelId="{92D79BAC-0A13-47CC-A69B-A31CEF5638FD}" type="pres">
      <dgm:prSet presAssocID="{EED5AC56-1F15-4138-B457-5ADB399627E1}" presName="compNode" presStyleCnt="0"/>
      <dgm:spPr/>
    </dgm:pt>
    <dgm:pt modelId="{78427D76-CF8D-444F-B820-BBBE0BF0A2EF}" type="pres">
      <dgm:prSet presAssocID="{EED5AC56-1F15-4138-B457-5ADB399627E1}" presName="bgRect" presStyleLbl="bgShp" presStyleIdx="0" presStyleCnt="5"/>
      <dgm:spPr/>
    </dgm:pt>
    <dgm:pt modelId="{9E828D3E-0226-4F15-9D64-58FC6EDACFEF}" type="pres">
      <dgm:prSet presAssocID="{EED5AC56-1F15-4138-B457-5ADB399627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60902F9-04E6-4C4D-B68A-77FA4E52E775}" type="pres">
      <dgm:prSet presAssocID="{EED5AC56-1F15-4138-B457-5ADB399627E1}" presName="spaceRect" presStyleCnt="0"/>
      <dgm:spPr/>
    </dgm:pt>
    <dgm:pt modelId="{2C8EB5FA-02C7-4A70-AA6C-ED90C6031A6C}" type="pres">
      <dgm:prSet presAssocID="{EED5AC56-1F15-4138-B457-5ADB399627E1}" presName="parTx" presStyleLbl="revTx" presStyleIdx="0" presStyleCnt="5">
        <dgm:presLayoutVars>
          <dgm:chMax val="0"/>
          <dgm:chPref val="0"/>
        </dgm:presLayoutVars>
      </dgm:prSet>
      <dgm:spPr/>
    </dgm:pt>
    <dgm:pt modelId="{033727C4-80F5-4EBB-AC54-49999C7E4222}" type="pres">
      <dgm:prSet presAssocID="{07B16281-13C5-41ED-8D21-8E22024552B5}" presName="sibTrans" presStyleCnt="0"/>
      <dgm:spPr/>
    </dgm:pt>
    <dgm:pt modelId="{D7F016B1-BD7B-4025-BE02-623F08F1A3EF}" type="pres">
      <dgm:prSet presAssocID="{C61CA56F-5E03-4849-BBAE-E4A3D6D6D937}" presName="compNode" presStyleCnt="0"/>
      <dgm:spPr/>
    </dgm:pt>
    <dgm:pt modelId="{E48CE8C0-2D90-434D-B9D3-B00EAB24E7A6}" type="pres">
      <dgm:prSet presAssocID="{C61CA56F-5E03-4849-BBAE-E4A3D6D6D937}" presName="bgRect" presStyleLbl="bgShp" presStyleIdx="1" presStyleCnt="5"/>
      <dgm:spPr/>
    </dgm:pt>
    <dgm:pt modelId="{38EA31C9-7F34-415B-A220-83C1B8F33F9E}" type="pres">
      <dgm:prSet presAssocID="{C61CA56F-5E03-4849-BBAE-E4A3D6D6D93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BEEA10F-D5FF-4D4B-97C9-16C6EC650AF8}" type="pres">
      <dgm:prSet presAssocID="{C61CA56F-5E03-4849-BBAE-E4A3D6D6D937}" presName="spaceRect" presStyleCnt="0"/>
      <dgm:spPr/>
    </dgm:pt>
    <dgm:pt modelId="{9830A73A-63E8-4726-B9E2-2DA1A1763D39}" type="pres">
      <dgm:prSet presAssocID="{C61CA56F-5E03-4849-BBAE-E4A3D6D6D937}" presName="parTx" presStyleLbl="revTx" presStyleIdx="1" presStyleCnt="5">
        <dgm:presLayoutVars>
          <dgm:chMax val="0"/>
          <dgm:chPref val="0"/>
        </dgm:presLayoutVars>
      </dgm:prSet>
      <dgm:spPr/>
    </dgm:pt>
    <dgm:pt modelId="{82073340-835A-4D64-8694-0E7543C62454}" type="pres">
      <dgm:prSet presAssocID="{671DDB75-03BF-4F68-AEC1-CCA51EB0E2A1}" presName="sibTrans" presStyleCnt="0"/>
      <dgm:spPr/>
    </dgm:pt>
    <dgm:pt modelId="{0F70C874-E8D0-4FE1-AE12-B33A4085C3AE}" type="pres">
      <dgm:prSet presAssocID="{CF027123-ADC8-43C8-A111-419CC5E53505}" presName="compNode" presStyleCnt="0"/>
      <dgm:spPr/>
    </dgm:pt>
    <dgm:pt modelId="{0A8E2156-97A9-4BA2-839F-3A6BD9DB81E7}" type="pres">
      <dgm:prSet presAssocID="{CF027123-ADC8-43C8-A111-419CC5E53505}" presName="bgRect" presStyleLbl="bgShp" presStyleIdx="2" presStyleCnt="5"/>
      <dgm:spPr/>
    </dgm:pt>
    <dgm:pt modelId="{88C89967-A8AD-4F50-B082-F04822673127}" type="pres">
      <dgm:prSet presAssocID="{CF027123-ADC8-43C8-A111-419CC5E5350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C15F3D2-6817-400C-90A1-EA03106F94FD}" type="pres">
      <dgm:prSet presAssocID="{CF027123-ADC8-43C8-A111-419CC5E53505}" presName="spaceRect" presStyleCnt="0"/>
      <dgm:spPr/>
    </dgm:pt>
    <dgm:pt modelId="{0DA59A28-EB8A-4635-A99E-6AB0DFCD707B}" type="pres">
      <dgm:prSet presAssocID="{CF027123-ADC8-43C8-A111-419CC5E53505}" presName="parTx" presStyleLbl="revTx" presStyleIdx="2" presStyleCnt="5">
        <dgm:presLayoutVars>
          <dgm:chMax val="0"/>
          <dgm:chPref val="0"/>
        </dgm:presLayoutVars>
      </dgm:prSet>
      <dgm:spPr/>
    </dgm:pt>
    <dgm:pt modelId="{0CFB4AB7-2644-44BB-87E6-AB77C1005F9B}" type="pres">
      <dgm:prSet presAssocID="{113D910C-9A20-4EB8-BA85-E43A393A242A}" presName="sibTrans" presStyleCnt="0"/>
      <dgm:spPr/>
    </dgm:pt>
    <dgm:pt modelId="{BE7F3075-86F3-4313-8E4A-3E6A21C0EAA0}" type="pres">
      <dgm:prSet presAssocID="{CAC4D20B-20B4-4B6A-B5DD-31A6CD9C5BC9}" presName="compNode" presStyleCnt="0"/>
      <dgm:spPr/>
    </dgm:pt>
    <dgm:pt modelId="{01AAD10C-CC99-4214-9DCC-1AD09AF8AFF4}" type="pres">
      <dgm:prSet presAssocID="{CAC4D20B-20B4-4B6A-B5DD-31A6CD9C5BC9}" presName="bgRect" presStyleLbl="bgShp" presStyleIdx="3" presStyleCnt="5"/>
      <dgm:spPr/>
    </dgm:pt>
    <dgm:pt modelId="{A74911BC-F1FA-4E2D-BF98-93443966D2E4}" type="pres">
      <dgm:prSet presAssocID="{CAC4D20B-20B4-4B6A-B5DD-31A6CD9C5BC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C5B21E8-F82C-4DEF-B8EE-D850AF2849D4}" type="pres">
      <dgm:prSet presAssocID="{CAC4D20B-20B4-4B6A-B5DD-31A6CD9C5BC9}" presName="spaceRect" presStyleCnt="0"/>
      <dgm:spPr/>
    </dgm:pt>
    <dgm:pt modelId="{181FB545-426E-406B-84CA-90B9C1E918E3}" type="pres">
      <dgm:prSet presAssocID="{CAC4D20B-20B4-4B6A-B5DD-31A6CD9C5BC9}" presName="parTx" presStyleLbl="revTx" presStyleIdx="3" presStyleCnt="5">
        <dgm:presLayoutVars>
          <dgm:chMax val="0"/>
          <dgm:chPref val="0"/>
        </dgm:presLayoutVars>
      </dgm:prSet>
      <dgm:spPr/>
    </dgm:pt>
    <dgm:pt modelId="{ACAB211A-4555-42E0-B9CB-7EBBD7FE59E9}" type="pres">
      <dgm:prSet presAssocID="{26C1D7C3-2694-4AC0-B902-0290B36DD9AE}" presName="sibTrans" presStyleCnt="0"/>
      <dgm:spPr/>
    </dgm:pt>
    <dgm:pt modelId="{3D421497-4E0B-4765-BF90-AF21504CB085}" type="pres">
      <dgm:prSet presAssocID="{C1D6E7BE-B26A-4BDA-A852-D4B14A40DF7A}" presName="compNode" presStyleCnt="0"/>
      <dgm:spPr/>
    </dgm:pt>
    <dgm:pt modelId="{4D899806-3C0F-41BA-933B-1D348EE70573}" type="pres">
      <dgm:prSet presAssocID="{C1D6E7BE-B26A-4BDA-A852-D4B14A40DF7A}" presName="bgRect" presStyleLbl="bgShp" presStyleIdx="4" presStyleCnt="5"/>
      <dgm:spPr/>
    </dgm:pt>
    <dgm:pt modelId="{2C5AA866-9C9B-497D-8AEE-04359E0FD325}" type="pres">
      <dgm:prSet presAssocID="{C1D6E7BE-B26A-4BDA-A852-D4B14A40DF7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C09AEA2A-88F0-439B-96CF-29168F18182A}" type="pres">
      <dgm:prSet presAssocID="{C1D6E7BE-B26A-4BDA-A852-D4B14A40DF7A}" presName="spaceRect" presStyleCnt="0"/>
      <dgm:spPr/>
    </dgm:pt>
    <dgm:pt modelId="{8C381778-EE1A-4DB6-B4AC-A6846A423B98}" type="pres">
      <dgm:prSet presAssocID="{C1D6E7BE-B26A-4BDA-A852-D4B14A40DF7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4F2301A-34E5-433E-891D-A6D5EE66106B}" srcId="{34B6B887-EE43-4790-AFC3-21998CDE84A4}" destId="{C61CA56F-5E03-4849-BBAE-E4A3D6D6D937}" srcOrd="1" destOrd="0" parTransId="{496BA63F-A12E-4B2B-944B-B88AAEC4EA4C}" sibTransId="{671DDB75-03BF-4F68-AEC1-CCA51EB0E2A1}"/>
    <dgm:cxn modelId="{0F78702B-0CB9-4C87-8D23-BEBB1C02BF16}" srcId="{34B6B887-EE43-4790-AFC3-21998CDE84A4}" destId="{C1D6E7BE-B26A-4BDA-A852-D4B14A40DF7A}" srcOrd="4" destOrd="0" parTransId="{B353D55D-3774-4F31-843F-13D8075C3D16}" sibTransId="{14019864-AEF2-47DA-BE88-658C18C1FAC6}"/>
    <dgm:cxn modelId="{A710AD38-2D2F-4A60-8F12-01B178B7344F}" srcId="{34B6B887-EE43-4790-AFC3-21998CDE84A4}" destId="{CF027123-ADC8-43C8-A111-419CC5E53505}" srcOrd="2" destOrd="0" parTransId="{DF414649-D9B8-4479-A5DE-4CBB72C81AF0}" sibTransId="{113D910C-9A20-4EB8-BA85-E43A393A242A}"/>
    <dgm:cxn modelId="{606CBC40-5B85-4885-8033-0D8044A93B06}" type="presOf" srcId="{CF027123-ADC8-43C8-A111-419CC5E53505}" destId="{0DA59A28-EB8A-4635-A99E-6AB0DFCD707B}" srcOrd="0" destOrd="0" presId="urn:microsoft.com/office/officeart/2018/2/layout/IconVerticalSolidList"/>
    <dgm:cxn modelId="{5E573363-4849-4BBF-9BAD-A5434305A226}" type="presOf" srcId="{34B6B887-EE43-4790-AFC3-21998CDE84A4}" destId="{241BCABA-498E-431E-9FE3-A563CD4E382C}" srcOrd="0" destOrd="0" presId="urn:microsoft.com/office/officeart/2018/2/layout/IconVerticalSolidList"/>
    <dgm:cxn modelId="{20210E68-02CE-4F14-955F-37827B631132}" type="presOf" srcId="{C61CA56F-5E03-4849-BBAE-E4A3D6D6D937}" destId="{9830A73A-63E8-4726-B9E2-2DA1A1763D39}" srcOrd="0" destOrd="0" presId="urn:microsoft.com/office/officeart/2018/2/layout/IconVerticalSolidList"/>
    <dgm:cxn modelId="{E019694E-ED36-4E67-9903-5D40C0D115F1}" srcId="{34B6B887-EE43-4790-AFC3-21998CDE84A4}" destId="{CAC4D20B-20B4-4B6A-B5DD-31A6CD9C5BC9}" srcOrd="3" destOrd="0" parTransId="{D924F6FE-4891-48AB-8889-7E9ED8D20EFF}" sibTransId="{26C1D7C3-2694-4AC0-B902-0290B36DD9AE}"/>
    <dgm:cxn modelId="{F350287A-D7AA-478C-87BE-9E2094621557}" type="presOf" srcId="{CAC4D20B-20B4-4B6A-B5DD-31A6CD9C5BC9}" destId="{181FB545-426E-406B-84CA-90B9C1E918E3}" srcOrd="0" destOrd="0" presId="urn:microsoft.com/office/officeart/2018/2/layout/IconVerticalSolidList"/>
    <dgm:cxn modelId="{30FE1D8D-3AF2-44F0-A2FF-F591BA2E07CF}" srcId="{34B6B887-EE43-4790-AFC3-21998CDE84A4}" destId="{EED5AC56-1F15-4138-B457-5ADB399627E1}" srcOrd="0" destOrd="0" parTransId="{7D14EEAE-D0B5-461A-9C08-C1323249F032}" sibTransId="{07B16281-13C5-41ED-8D21-8E22024552B5}"/>
    <dgm:cxn modelId="{43AFC4B5-74A6-4AF7-B4C0-B1A70CAF1964}" type="presOf" srcId="{C1D6E7BE-B26A-4BDA-A852-D4B14A40DF7A}" destId="{8C381778-EE1A-4DB6-B4AC-A6846A423B98}" srcOrd="0" destOrd="0" presId="urn:microsoft.com/office/officeart/2018/2/layout/IconVerticalSolidList"/>
    <dgm:cxn modelId="{3040BFF0-D743-4956-84A1-84FA1AA4516B}" type="presOf" srcId="{EED5AC56-1F15-4138-B457-5ADB399627E1}" destId="{2C8EB5FA-02C7-4A70-AA6C-ED90C6031A6C}" srcOrd="0" destOrd="0" presId="urn:microsoft.com/office/officeart/2018/2/layout/IconVerticalSolidList"/>
    <dgm:cxn modelId="{B3A70575-5AAE-41F6-B306-AA1960E83ADA}" type="presParOf" srcId="{241BCABA-498E-431E-9FE3-A563CD4E382C}" destId="{92D79BAC-0A13-47CC-A69B-A31CEF5638FD}" srcOrd="0" destOrd="0" presId="urn:microsoft.com/office/officeart/2018/2/layout/IconVerticalSolidList"/>
    <dgm:cxn modelId="{60F89620-3B45-4110-83E1-44DD13D0BF7C}" type="presParOf" srcId="{92D79BAC-0A13-47CC-A69B-A31CEF5638FD}" destId="{78427D76-CF8D-444F-B820-BBBE0BF0A2EF}" srcOrd="0" destOrd="0" presId="urn:microsoft.com/office/officeart/2018/2/layout/IconVerticalSolidList"/>
    <dgm:cxn modelId="{6ED90029-B065-4203-9D3F-0E6B04456113}" type="presParOf" srcId="{92D79BAC-0A13-47CC-A69B-A31CEF5638FD}" destId="{9E828D3E-0226-4F15-9D64-58FC6EDACFEF}" srcOrd="1" destOrd="0" presId="urn:microsoft.com/office/officeart/2018/2/layout/IconVerticalSolidList"/>
    <dgm:cxn modelId="{13574285-2052-44AF-9A03-659F63A5B31F}" type="presParOf" srcId="{92D79BAC-0A13-47CC-A69B-A31CEF5638FD}" destId="{C60902F9-04E6-4C4D-B68A-77FA4E52E775}" srcOrd="2" destOrd="0" presId="urn:microsoft.com/office/officeart/2018/2/layout/IconVerticalSolidList"/>
    <dgm:cxn modelId="{13CEC4EB-844D-4F5C-B18A-55BC3A15ACF9}" type="presParOf" srcId="{92D79BAC-0A13-47CC-A69B-A31CEF5638FD}" destId="{2C8EB5FA-02C7-4A70-AA6C-ED90C6031A6C}" srcOrd="3" destOrd="0" presId="urn:microsoft.com/office/officeart/2018/2/layout/IconVerticalSolidList"/>
    <dgm:cxn modelId="{547F5391-3443-44A6-ACB4-0505FE1BD2E0}" type="presParOf" srcId="{241BCABA-498E-431E-9FE3-A563CD4E382C}" destId="{033727C4-80F5-4EBB-AC54-49999C7E4222}" srcOrd="1" destOrd="0" presId="urn:microsoft.com/office/officeart/2018/2/layout/IconVerticalSolidList"/>
    <dgm:cxn modelId="{F8AB7F86-4219-46F4-B3DF-783C528BAFE5}" type="presParOf" srcId="{241BCABA-498E-431E-9FE3-A563CD4E382C}" destId="{D7F016B1-BD7B-4025-BE02-623F08F1A3EF}" srcOrd="2" destOrd="0" presId="urn:microsoft.com/office/officeart/2018/2/layout/IconVerticalSolidList"/>
    <dgm:cxn modelId="{6B649D01-29C2-4F64-8738-D24246B6B697}" type="presParOf" srcId="{D7F016B1-BD7B-4025-BE02-623F08F1A3EF}" destId="{E48CE8C0-2D90-434D-B9D3-B00EAB24E7A6}" srcOrd="0" destOrd="0" presId="urn:microsoft.com/office/officeart/2018/2/layout/IconVerticalSolidList"/>
    <dgm:cxn modelId="{1B361D7C-B350-4CFD-B838-2A933779EF7D}" type="presParOf" srcId="{D7F016B1-BD7B-4025-BE02-623F08F1A3EF}" destId="{38EA31C9-7F34-415B-A220-83C1B8F33F9E}" srcOrd="1" destOrd="0" presId="urn:microsoft.com/office/officeart/2018/2/layout/IconVerticalSolidList"/>
    <dgm:cxn modelId="{0962E95A-A9C0-403A-BB52-A9C036DB60CA}" type="presParOf" srcId="{D7F016B1-BD7B-4025-BE02-623F08F1A3EF}" destId="{EBEEA10F-D5FF-4D4B-97C9-16C6EC650AF8}" srcOrd="2" destOrd="0" presId="urn:microsoft.com/office/officeart/2018/2/layout/IconVerticalSolidList"/>
    <dgm:cxn modelId="{54D20163-77F5-4704-AD51-E4932825FF9A}" type="presParOf" srcId="{D7F016B1-BD7B-4025-BE02-623F08F1A3EF}" destId="{9830A73A-63E8-4726-B9E2-2DA1A1763D39}" srcOrd="3" destOrd="0" presId="urn:microsoft.com/office/officeart/2018/2/layout/IconVerticalSolidList"/>
    <dgm:cxn modelId="{EFFF0A0E-BDD8-4B83-AED2-A65F814BBF50}" type="presParOf" srcId="{241BCABA-498E-431E-9FE3-A563CD4E382C}" destId="{82073340-835A-4D64-8694-0E7543C62454}" srcOrd="3" destOrd="0" presId="urn:microsoft.com/office/officeart/2018/2/layout/IconVerticalSolidList"/>
    <dgm:cxn modelId="{12B25492-4756-4701-B8CD-4E0C923C66ED}" type="presParOf" srcId="{241BCABA-498E-431E-9FE3-A563CD4E382C}" destId="{0F70C874-E8D0-4FE1-AE12-B33A4085C3AE}" srcOrd="4" destOrd="0" presId="urn:microsoft.com/office/officeart/2018/2/layout/IconVerticalSolidList"/>
    <dgm:cxn modelId="{6244ED4F-2197-499D-8232-AA6F99AA677F}" type="presParOf" srcId="{0F70C874-E8D0-4FE1-AE12-B33A4085C3AE}" destId="{0A8E2156-97A9-4BA2-839F-3A6BD9DB81E7}" srcOrd="0" destOrd="0" presId="urn:microsoft.com/office/officeart/2018/2/layout/IconVerticalSolidList"/>
    <dgm:cxn modelId="{0FA49743-4FE7-425F-9267-75AFC61AB958}" type="presParOf" srcId="{0F70C874-E8D0-4FE1-AE12-B33A4085C3AE}" destId="{88C89967-A8AD-4F50-B082-F04822673127}" srcOrd="1" destOrd="0" presId="urn:microsoft.com/office/officeart/2018/2/layout/IconVerticalSolidList"/>
    <dgm:cxn modelId="{62E4E2F8-56C5-42D6-AEBB-BE6167419D80}" type="presParOf" srcId="{0F70C874-E8D0-4FE1-AE12-B33A4085C3AE}" destId="{3C15F3D2-6817-400C-90A1-EA03106F94FD}" srcOrd="2" destOrd="0" presId="urn:microsoft.com/office/officeart/2018/2/layout/IconVerticalSolidList"/>
    <dgm:cxn modelId="{63F3BD66-ACF4-4D55-9451-5BB7E64DDB96}" type="presParOf" srcId="{0F70C874-E8D0-4FE1-AE12-B33A4085C3AE}" destId="{0DA59A28-EB8A-4635-A99E-6AB0DFCD707B}" srcOrd="3" destOrd="0" presId="urn:microsoft.com/office/officeart/2018/2/layout/IconVerticalSolidList"/>
    <dgm:cxn modelId="{C199382B-E3AA-45B6-8718-87EBF1625AD4}" type="presParOf" srcId="{241BCABA-498E-431E-9FE3-A563CD4E382C}" destId="{0CFB4AB7-2644-44BB-87E6-AB77C1005F9B}" srcOrd="5" destOrd="0" presId="urn:microsoft.com/office/officeart/2018/2/layout/IconVerticalSolidList"/>
    <dgm:cxn modelId="{F0D175EA-6E47-4EDC-A306-29DEB4847E8A}" type="presParOf" srcId="{241BCABA-498E-431E-9FE3-A563CD4E382C}" destId="{BE7F3075-86F3-4313-8E4A-3E6A21C0EAA0}" srcOrd="6" destOrd="0" presId="urn:microsoft.com/office/officeart/2018/2/layout/IconVerticalSolidList"/>
    <dgm:cxn modelId="{D26B7094-DBDC-4387-9712-266610AA29F1}" type="presParOf" srcId="{BE7F3075-86F3-4313-8E4A-3E6A21C0EAA0}" destId="{01AAD10C-CC99-4214-9DCC-1AD09AF8AFF4}" srcOrd="0" destOrd="0" presId="urn:microsoft.com/office/officeart/2018/2/layout/IconVerticalSolidList"/>
    <dgm:cxn modelId="{F957D002-F707-4506-86C9-0CF30C6167F1}" type="presParOf" srcId="{BE7F3075-86F3-4313-8E4A-3E6A21C0EAA0}" destId="{A74911BC-F1FA-4E2D-BF98-93443966D2E4}" srcOrd="1" destOrd="0" presId="urn:microsoft.com/office/officeart/2018/2/layout/IconVerticalSolidList"/>
    <dgm:cxn modelId="{CED76E9F-6396-4532-BE8D-D2812A68D09A}" type="presParOf" srcId="{BE7F3075-86F3-4313-8E4A-3E6A21C0EAA0}" destId="{0C5B21E8-F82C-4DEF-B8EE-D850AF2849D4}" srcOrd="2" destOrd="0" presId="urn:microsoft.com/office/officeart/2018/2/layout/IconVerticalSolidList"/>
    <dgm:cxn modelId="{929A5B1C-62E7-46A6-89D3-723BBDC8E7C3}" type="presParOf" srcId="{BE7F3075-86F3-4313-8E4A-3E6A21C0EAA0}" destId="{181FB545-426E-406B-84CA-90B9C1E918E3}" srcOrd="3" destOrd="0" presId="urn:microsoft.com/office/officeart/2018/2/layout/IconVerticalSolidList"/>
    <dgm:cxn modelId="{8399BDF2-7434-46D5-9EA0-BA128C0C73EF}" type="presParOf" srcId="{241BCABA-498E-431E-9FE3-A563CD4E382C}" destId="{ACAB211A-4555-42E0-B9CB-7EBBD7FE59E9}" srcOrd="7" destOrd="0" presId="urn:microsoft.com/office/officeart/2018/2/layout/IconVerticalSolidList"/>
    <dgm:cxn modelId="{432596AB-ADA7-4681-A34F-6F1D4621AAE6}" type="presParOf" srcId="{241BCABA-498E-431E-9FE3-A563CD4E382C}" destId="{3D421497-4E0B-4765-BF90-AF21504CB085}" srcOrd="8" destOrd="0" presId="urn:microsoft.com/office/officeart/2018/2/layout/IconVerticalSolidList"/>
    <dgm:cxn modelId="{45101317-F912-4ACA-9BE1-15035E45948D}" type="presParOf" srcId="{3D421497-4E0B-4765-BF90-AF21504CB085}" destId="{4D899806-3C0F-41BA-933B-1D348EE70573}" srcOrd="0" destOrd="0" presId="urn:microsoft.com/office/officeart/2018/2/layout/IconVerticalSolidList"/>
    <dgm:cxn modelId="{9ED68F4D-CA05-46C4-94F7-4BBEF075FB1F}" type="presParOf" srcId="{3D421497-4E0B-4765-BF90-AF21504CB085}" destId="{2C5AA866-9C9B-497D-8AEE-04359E0FD325}" srcOrd="1" destOrd="0" presId="urn:microsoft.com/office/officeart/2018/2/layout/IconVerticalSolidList"/>
    <dgm:cxn modelId="{B47A0C1F-2365-410B-8320-D566FE641CDE}" type="presParOf" srcId="{3D421497-4E0B-4765-BF90-AF21504CB085}" destId="{C09AEA2A-88F0-439B-96CF-29168F18182A}" srcOrd="2" destOrd="0" presId="urn:microsoft.com/office/officeart/2018/2/layout/IconVerticalSolidList"/>
    <dgm:cxn modelId="{1B43888A-F7B0-46E0-9D0A-0D961B35493D}" type="presParOf" srcId="{3D421497-4E0B-4765-BF90-AF21504CB085}" destId="{8C381778-EE1A-4DB6-B4AC-A6846A423B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27D76-CF8D-444F-B820-BBBE0BF0A2EF}">
      <dsp:nvSpPr>
        <dsp:cNvPr id="0" name=""/>
        <dsp:cNvSpPr/>
      </dsp:nvSpPr>
      <dsp:spPr>
        <a:xfrm>
          <a:off x="0" y="4450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28D3E-0226-4F15-9D64-58FC6EDACFEF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EB5FA-02C7-4A70-AA6C-ED90C6031A6C}">
      <dsp:nvSpPr>
        <dsp:cNvPr id="0" name=""/>
        <dsp:cNvSpPr/>
      </dsp:nvSpPr>
      <dsp:spPr>
        <a:xfrm>
          <a:off x="1094903" y="4450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annual reports / selection target projects</a:t>
          </a:r>
        </a:p>
      </dsp:txBody>
      <dsp:txXfrm>
        <a:off x="1094903" y="4450"/>
        <a:ext cx="5022432" cy="947968"/>
      </dsp:txXfrm>
    </dsp:sp>
    <dsp:sp modelId="{E48CE8C0-2D90-434D-B9D3-B00EAB24E7A6}">
      <dsp:nvSpPr>
        <dsp:cNvPr id="0" name=""/>
        <dsp:cNvSpPr/>
      </dsp:nvSpPr>
      <dsp:spPr>
        <a:xfrm>
          <a:off x="0" y="1189411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A31C9-7F34-415B-A220-83C1B8F33F9E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0A73A-63E8-4726-B9E2-2DA1A1763D39}">
      <dsp:nvSpPr>
        <dsp:cNvPr id="0" name=""/>
        <dsp:cNvSpPr/>
      </dsp:nvSpPr>
      <dsp:spPr>
        <a:xfrm>
          <a:off x="1094903" y="118941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Assignment to staff member</a:t>
          </a:r>
        </a:p>
      </dsp:txBody>
      <dsp:txXfrm>
        <a:off x="1094903" y="1189411"/>
        <a:ext cx="5022432" cy="947968"/>
      </dsp:txXfrm>
    </dsp:sp>
    <dsp:sp modelId="{0A8E2156-97A9-4BA2-839F-3A6BD9DB81E7}">
      <dsp:nvSpPr>
        <dsp:cNvPr id="0" name=""/>
        <dsp:cNvSpPr/>
      </dsp:nvSpPr>
      <dsp:spPr>
        <a:xfrm>
          <a:off x="0" y="2374371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89967-A8AD-4F50-B082-F04822673127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59A28-EB8A-4635-A99E-6AB0DFCD707B}">
      <dsp:nvSpPr>
        <dsp:cNvPr id="0" name=""/>
        <dsp:cNvSpPr/>
      </dsp:nvSpPr>
      <dsp:spPr>
        <a:xfrm>
          <a:off x="1094903" y="237437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PI interviews</a:t>
          </a:r>
        </a:p>
      </dsp:txBody>
      <dsp:txXfrm>
        <a:off x="1094903" y="2374371"/>
        <a:ext cx="5022432" cy="947968"/>
      </dsp:txXfrm>
    </dsp:sp>
    <dsp:sp modelId="{01AAD10C-CC99-4214-9DCC-1AD09AF8AFF4}">
      <dsp:nvSpPr>
        <dsp:cNvPr id="0" name=""/>
        <dsp:cNvSpPr/>
      </dsp:nvSpPr>
      <dsp:spPr>
        <a:xfrm>
          <a:off x="0" y="3559332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911BC-F1FA-4E2D-BF98-93443966D2E4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FB545-426E-406B-84CA-90B9C1E918E3}">
      <dsp:nvSpPr>
        <dsp:cNvPr id="0" name=""/>
        <dsp:cNvSpPr/>
      </dsp:nvSpPr>
      <dsp:spPr>
        <a:xfrm>
          <a:off x="1094903" y="355933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Drafting / editing</a:t>
          </a:r>
        </a:p>
      </dsp:txBody>
      <dsp:txXfrm>
        <a:off x="1094903" y="3559332"/>
        <a:ext cx="5022432" cy="947968"/>
      </dsp:txXfrm>
    </dsp:sp>
    <dsp:sp modelId="{4D899806-3C0F-41BA-933B-1D348EE70573}">
      <dsp:nvSpPr>
        <dsp:cNvPr id="0" name=""/>
        <dsp:cNvSpPr/>
      </dsp:nvSpPr>
      <dsp:spPr>
        <a:xfrm>
          <a:off x="0" y="4744292"/>
          <a:ext cx="6117335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AA866-9C9B-497D-8AEE-04359E0FD325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1778-EE1A-4DB6-B4AC-A6846A423B98}">
      <dsp:nvSpPr>
        <dsp:cNvPr id="0" name=""/>
        <dsp:cNvSpPr/>
      </dsp:nvSpPr>
      <dsp:spPr>
        <a:xfrm>
          <a:off x="1094903" y="474429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Incorporation into widgets / cross-check</a:t>
          </a:r>
        </a:p>
      </dsp:txBody>
      <dsp:txXfrm>
        <a:off x="1094903" y="4744292"/>
        <a:ext cx="5022432" cy="94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FF096-413A-4397-8551-490D7260322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3787-14D1-495C-80D3-E6777557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boyce2/108sykn6b38qb75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right-hand side, see the different elements we include in our annual report in </a:t>
            </a:r>
            <a:r>
              <a:rPr lang="en-US" dirty="0" err="1"/>
              <a:t>eSeaGrant</a:t>
            </a:r>
            <a:r>
              <a:rPr lang="en-US" dirty="0"/>
              <a:t>.</a:t>
            </a:r>
          </a:p>
          <a:p>
            <a:r>
              <a:rPr lang="en-US" dirty="0"/>
              <a:t>Reports are generally due in mid-October, though that can vary depending on the start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B3787-14D1-495C-80D3-E6777557D9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2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this form to collect information on both tools and technologies for EBM and environmental literacy products.</a:t>
            </a:r>
          </a:p>
          <a:p>
            <a:r>
              <a:rPr lang="en-US" dirty="0"/>
              <a:t>PIs are provided the instructions above.</a:t>
            </a:r>
          </a:p>
          <a:p>
            <a:r>
              <a:rPr lang="en-US" dirty="0"/>
              <a:t>Form aligns with the questions from PIER and provides us with extra information to write up a 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B3787-14D1-495C-80D3-E6777557D9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aligns with the questions from PIER and provides us with extra information to write up a 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B3787-14D1-495C-80D3-E6777557D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 checking, additional context from the annual report, dissemination and scope of impact of the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B3787-14D1-495C-80D3-E6777557D9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https://padlet.com/maboyce2/108sykn6b38qb751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B3787-14D1-495C-80D3-E6777557D9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BD5B-4367-4ABC-AC0A-846D50D5F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9FD9B-DB33-47B7-A47A-F666AADCF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79A1B-2E47-4DF0-88CA-6950B299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7A7D-5DF8-4520-BC75-34E08D6B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45AF3-2BE8-4E8A-B85E-F3E32EEB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4658-22C8-414D-82B2-B909F21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68F64-F476-47FD-A540-D477BD00F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36808-9E1E-4C5C-99CA-C44A027D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7B655-34C8-454D-BA7A-D08B3185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1853-7DD8-429B-9581-26D6632C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26668-1E5B-433B-9C9A-8DF9FDE8A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437C4-75AC-402F-8466-156588C72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5970B-D04B-4177-8FE1-1ABA952E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D7627-6756-486A-9243-C8536EAB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25047-8499-47D5-B4E9-7B94007F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7CBE-C4D2-4896-A60C-289B8DB8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762D-4FAE-457E-B3B3-29F4DACD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EF20B-8341-4A95-BF48-696AD4B7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44BA0-265B-4014-8B5B-67784F27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ED90-70AB-4E8E-9FF7-BCBC51B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8B89-A53F-4D5B-B9CD-57247046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AEC8F-F39D-4C9C-A0D2-3C03A7B1E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14BA7-70A1-43D2-B29A-8E52B432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FF1CE-D825-476F-856D-DE19FC90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7A92-30EC-4DA9-9B5B-3B1AB101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6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4810-B1C1-46AD-A8AD-1C056520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DD77-EC62-4FEA-A785-47D0465B4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1AA8D-1A1D-4E6A-BB2C-FBE709BB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48A4F-2A65-42AE-AACE-A8CCCEFD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F1F88-0DF3-4484-96FA-E272E652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29A3F-595D-4CEA-B3CC-588EB727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C348-6C4A-40EC-8ABA-19F0A0BD0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92C4A-7825-4110-8B32-303E2BEAB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CA71D-1AAD-4272-9AC1-64564CEC4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F84AD-7DC9-4E5A-91B2-5F76460BE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5AD00-3F9C-4799-A415-373BE042C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486FB-FB89-464D-AD6E-0658CC39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EFC25-CA13-40E5-9394-6ABE4A04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577B3-9CB3-40D8-9B41-DD8D974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311E-4A4B-4A64-9008-F9F83A0D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F012-A247-4FF5-9B39-0D5FB28D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2EE33-BDA8-46B3-B006-B153680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6E481-10E8-444D-A08C-86A1E01E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3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9D77-6E25-47A2-8BD3-58F1B17A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7FDF4-7676-4B63-B678-AE06541C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ED29A-2A8C-4449-8A01-3477FA8E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A293-B904-4133-88E7-DC62ECBC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5CB7F-118B-4D19-9719-3C586229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E0757-72D6-4E72-A737-4137E71EE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642DF-5358-4BC5-A0F2-FA8DDBCF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35CAC-1550-4C75-AACA-367B3F06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B26F1-9FEA-4601-A6F6-32E8FA38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6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8F5E-A2EA-40F8-ABBB-7A845C76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CD0CA-B376-415F-91A5-E08C98992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E9B4B-4991-4FEE-AF0B-629E15B8F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F86BC-DD94-4E48-BD04-ADE5D553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9A7C5-8608-4B5B-8E60-FE4523AE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79A95-0591-474C-BB14-A6170E36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4C948-127D-4E1B-BF32-15E04B71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2D81D-2C7E-49E1-A0D2-33A0C3B88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7DE0D-74B1-404F-9CA4-F0C492CE6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E90B-0591-42CD-B135-5D77B0ACFC1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87963-334B-42B1-AB84-7E28EC2E6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3150B-EA8E-4C00-9027-6DC3C985E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49ED-B62E-419D-9876-7B10A0DC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boyce2/108sykn6b38qb7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D7A6F-AF58-494C-B07B-072CF97B5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5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4F808-A819-405C-BBE6-9964FD76C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31" y="23804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Avenir Next LT Pro" panose="020B0504020202020204" pitchFamily="34" charset="0"/>
              </a:rPr>
              <a:t>Sea Grant Products: </a:t>
            </a:r>
            <a:br>
              <a:rPr lang="en-US" sz="540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ELWD and EBM Tools and Technologies</a:t>
            </a:r>
            <a:endParaRPr lang="en-US" sz="5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F06EE-69B3-499D-AA33-6985AD9E8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531" y="5019472"/>
            <a:ext cx="9144000" cy="1496435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Mike Allen, Associate Director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4F0DD-EC70-4629-A313-929C40921DBC}"/>
              </a:ext>
            </a:extLst>
          </p:cNvPr>
          <p:cNvSpPr txBox="1"/>
          <p:nvPr/>
        </p:nvSpPr>
        <p:spPr>
          <a:xfrm>
            <a:off x="5920903" y="6026744"/>
            <a:ext cx="6034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Sea Grant Collaborative Reporting Meeting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February 1, 2022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B46F1F-29A0-44DE-BAA3-AAAA52A5570A}"/>
              </a:ext>
            </a:extLst>
          </p:cNvPr>
          <p:cNvCxnSpPr/>
          <p:nvPr/>
        </p:nvCxnSpPr>
        <p:spPr>
          <a:xfrm>
            <a:off x="505836" y="4831405"/>
            <a:ext cx="6575899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7A08CB8-DD7D-4799-9777-9493BBC53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31" y="5688027"/>
            <a:ext cx="68820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5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9F594E-73DC-4619-90E9-60F9B97DD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050" y="1423988"/>
          <a:ext cx="1189037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10163003" imgH="3952947" progId="Excel.Sheet.8">
                  <p:embed/>
                </p:oleObj>
              </mc:Choice>
              <mc:Fallback>
                <p:oleObj name="Worksheet" r:id="rId3" imgW="10163003" imgH="3952947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F9F594E-73DC-4619-90E9-60F9B97DD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050" y="1423988"/>
                        <a:ext cx="11890375" cy="462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54E20B4-87AD-43E1-9722-AED0F40B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 LT Pro" panose="020B0504020202020204" pitchFamily="34" charset="0"/>
              </a:rPr>
              <a:t>eSeaGrant</a:t>
            </a:r>
            <a:r>
              <a:rPr lang="en-US" dirty="0">
                <a:latin typeface="Avenir Next LT Pro" panose="020B0504020202020204" pitchFamily="34" charset="0"/>
              </a:rPr>
              <a:t> Excel Output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4FD924-E346-4C48-AF0D-8B01A60CCFFA}"/>
              </a:ext>
            </a:extLst>
          </p:cNvPr>
          <p:cNvSpPr/>
          <p:nvPr/>
        </p:nvSpPr>
        <p:spPr>
          <a:xfrm>
            <a:off x="962025" y="2630488"/>
            <a:ext cx="857250" cy="43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9DD14-F739-4628-A752-5708E9393BE3}"/>
              </a:ext>
            </a:extLst>
          </p:cNvPr>
          <p:cNvSpPr/>
          <p:nvPr/>
        </p:nvSpPr>
        <p:spPr>
          <a:xfrm>
            <a:off x="962025" y="3465122"/>
            <a:ext cx="857250" cy="43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CE065-C923-4072-AB21-C3AC84028CF3}"/>
              </a:ext>
            </a:extLst>
          </p:cNvPr>
          <p:cNvSpPr/>
          <p:nvPr/>
        </p:nvSpPr>
        <p:spPr>
          <a:xfrm>
            <a:off x="962025" y="5197742"/>
            <a:ext cx="857250" cy="43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080BE-455E-4F09-B1D8-862F80487145}"/>
              </a:ext>
            </a:extLst>
          </p:cNvPr>
          <p:cNvSpPr/>
          <p:nvPr/>
        </p:nvSpPr>
        <p:spPr>
          <a:xfrm>
            <a:off x="962025" y="4299756"/>
            <a:ext cx="857250" cy="43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7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0E7E-ED65-4D6B-82B6-58A8C8F6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Example Description</a:t>
            </a:r>
            <a:br>
              <a:rPr lang="en-US" dirty="0">
                <a:latin typeface="Avenir Next LT Pro" panose="020B0504020202020204" pitchFamily="34" charset="0"/>
              </a:rPr>
            </a:br>
            <a:r>
              <a:rPr lang="en-US" sz="3200" i="1" dirty="0">
                <a:latin typeface="Avenir Next LT Pro" panose="020B0504020202020204" pitchFamily="34" charset="0"/>
              </a:rPr>
              <a:t>Tool</a:t>
            </a:r>
            <a:endParaRPr lang="en-US" i="1" dirty="0"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32996-FC22-4BC7-8ACA-779C6E808FF2}"/>
              </a:ext>
            </a:extLst>
          </p:cNvPr>
          <p:cNvSpPr txBox="1"/>
          <p:nvPr/>
        </p:nvSpPr>
        <p:spPr>
          <a:xfrm>
            <a:off x="838200" y="2090172"/>
            <a:ext cx="3156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venir Next LT Pro" panose="020B0504020202020204" pitchFamily="34" charset="0"/>
              </a:rPr>
              <a:t>Relevant Information</a:t>
            </a:r>
          </a:p>
          <a:p>
            <a:endParaRPr lang="en-US" b="1" u="sng" dirty="0">
              <a:latin typeface="Avenir Next LT Pro" panose="020B05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venir Next LT Pro" panose="020B0504020202020204" pitchFamily="34" charset="0"/>
              </a:rPr>
              <a:t>Project ID</a:t>
            </a:r>
          </a:p>
          <a:p>
            <a:r>
              <a:rPr lang="en-US" b="1" dirty="0">
                <a:latin typeface="Avenir Next LT Pro" panose="020B0504020202020204" pitchFamily="34" charset="0"/>
              </a:rPr>
              <a:t>Who created the product</a:t>
            </a:r>
          </a:p>
          <a:p>
            <a:r>
              <a:rPr lang="en-US" b="1" dirty="0">
                <a:solidFill>
                  <a:schemeClr val="accent5"/>
                </a:solidFill>
                <a:latin typeface="Avenir Next LT Pro" panose="020B0504020202020204" pitchFamily="34" charset="0"/>
              </a:rPr>
              <a:t>What was the product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How was it disseminated</a:t>
            </a:r>
          </a:p>
          <a:p>
            <a:r>
              <a:rPr lang="en-US" b="1" dirty="0">
                <a:solidFill>
                  <a:srgbClr val="7030A0"/>
                </a:solidFill>
                <a:latin typeface="Avenir Next LT Pro" panose="020B0504020202020204" pitchFamily="34" charset="0"/>
              </a:rPr>
              <a:t>Who used the product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venir Next LT Pro" panose="020B0504020202020204" pitchFamily="34" charset="0"/>
              </a:rPr>
              <a:t>What were the impacts/outcomes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FCC5F-2963-4AFF-A543-E383F14EB20F}"/>
              </a:ext>
            </a:extLst>
          </p:cNvPr>
          <p:cNvSpPr txBox="1"/>
          <p:nvPr/>
        </p:nvSpPr>
        <p:spPr>
          <a:xfrm>
            <a:off x="4953000" y="1690688"/>
            <a:ext cx="6400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latin typeface="Avenir Next LT Pro" panose="020B0504020202020204" pitchFamily="34" charset="0"/>
              </a:rPr>
              <a:t>Developed, not disseminated or used </a:t>
            </a:r>
          </a:p>
          <a:p>
            <a:endParaRPr lang="en-US" sz="2400" i="1" u="none" strike="noStrike" dirty="0">
              <a:solidFill>
                <a:srgbClr val="FF0000"/>
              </a:solidFill>
              <a:effectLst/>
              <a:latin typeface="Avenir Next LT Pro" panose="020B0504020202020204" pitchFamily="34" charset="0"/>
            </a:endParaRPr>
          </a:p>
          <a:p>
            <a:r>
              <a:rPr lang="en-US" sz="2400" i="0" u="none" strike="noStrike" dirty="0">
                <a:solidFill>
                  <a:srgbClr val="FF0000"/>
                </a:solidFill>
                <a:effectLst/>
                <a:latin typeface="Avenir Next LT Pro" panose="020B0504020202020204" pitchFamily="34" charset="0"/>
              </a:rPr>
              <a:t>R/AQ-10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: </a:t>
            </a:r>
            <a:r>
              <a:rPr lang="en-US" sz="2400" b="1" i="0" u="none" strike="noStrike" dirty="0">
                <a:solidFill>
                  <a:schemeClr val="accent5"/>
                </a:solidFill>
                <a:effectLst/>
                <a:latin typeface="Avenir Next LT Pro" panose="020B0504020202020204" pitchFamily="34" charset="0"/>
              </a:rPr>
              <a:t>Three triploid lines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derived from Maryland low-salinity waters, one disease resistant diploid line and one low-salinity diploid line were produced by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Sea Grant researchers and an extension specialist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. They are being developed </a:t>
            </a:r>
            <a:r>
              <a:rPr lang="en-US" sz="2400" b="1" i="0" u="none" strike="noStrike" dirty="0">
                <a:solidFill>
                  <a:srgbClr val="7030A0"/>
                </a:solidFill>
                <a:effectLst/>
                <a:latin typeface="Avenir Next LT Pro" panose="020B0504020202020204" pitchFamily="34" charset="0"/>
              </a:rPr>
              <a:t>for use in Maryland by the aquaculture industry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.</a:t>
            </a:r>
            <a:r>
              <a:rPr lang="en-US" sz="2400" dirty="0">
                <a:latin typeface="Avenir Next LT Pro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9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0E7E-ED65-4D6B-82B6-58A8C8F6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32801" cy="1325563"/>
          </a:xfrm>
        </p:spPr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Example Description</a:t>
            </a:r>
            <a:br>
              <a:rPr lang="en-US" dirty="0">
                <a:latin typeface="Avenir Next LT Pro" panose="020B0504020202020204" pitchFamily="34" charset="0"/>
              </a:rPr>
            </a:br>
            <a:r>
              <a:rPr lang="en-US" sz="3200" i="1" dirty="0">
                <a:latin typeface="Avenir Next LT Pro" panose="020B0504020202020204" pitchFamily="34" charset="0"/>
              </a:rPr>
              <a:t>Environmental Literacy</a:t>
            </a:r>
            <a:endParaRPr lang="en-US" i="1" dirty="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20F4E-CEE5-465B-BB47-BD564E73F995}"/>
              </a:ext>
            </a:extLst>
          </p:cNvPr>
          <p:cNvSpPr txBox="1"/>
          <p:nvPr/>
        </p:nvSpPr>
        <p:spPr>
          <a:xfrm>
            <a:off x="4952999" y="1690688"/>
            <a:ext cx="689822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latin typeface="Avenir Next LT Pro" panose="020B0504020202020204" pitchFamily="34" charset="0"/>
              </a:rPr>
              <a:t>Developed, disseminated, used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Avenir Next LT Pro" panose="020B0504020202020204" pitchFamily="34" charset="0"/>
              </a:rPr>
              <a:t>A/EX-1</a:t>
            </a:r>
            <a:r>
              <a:rPr lang="en-US" sz="2400" dirty="0">
                <a:latin typeface="Avenir Next LT Pro" panose="020B0504020202020204" pitchFamily="34" charset="0"/>
              </a:rPr>
              <a:t>: </a:t>
            </a:r>
            <a:r>
              <a:rPr lang="en-US" sz="2400" b="1" dirty="0">
                <a:latin typeface="Avenir Next LT Pro" panose="020B0504020202020204" pitchFamily="34" charset="0"/>
              </a:rPr>
              <a:t>MDSG Extension</a:t>
            </a:r>
            <a:r>
              <a:rPr lang="en-US" sz="2400" dirty="0">
                <a:latin typeface="Avenir Next LT Pro" panose="020B0504020202020204" pitchFamily="34" charset="0"/>
              </a:rPr>
              <a:t> published </a:t>
            </a:r>
            <a:r>
              <a:rPr lang="en-US" sz="2400" b="1" dirty="0">
                <a:solidFill>
                  <a:schemeClr val="accent5"/>
                </a:solidFill>
                <a:latin typeface="Avenir Next LT Pro" panose="020B0504020202020204" pitchFamily="34" charset="0"/>
              </a:rPr>
              <a:t>several factsheets and videos on septic system best practices</a:t>
            </a:r>
            <a:r>
              <a:rPr lang="en-US" sz="2400" dirty="0">
                <a:solidFill>
                  <a:schemeClr val="accent5"/>
                </a:solidFill>
                <a:latin typeface="Avenir Next LT Pro" panose="020B0504020202020204" pitchFamily="34" charset="0"/>
              </a:rPr>
              <a:t> </a:t>
            </a:r>
            <a:r>
              <a:rPr lang="en-US" sz="2400" dirty="0">
                <a:latin typeface="Avenir Next LT Pro" panose="020B0504020202020204" pitchFamily="34" charset="0"/>
              </a:rPr>
              <a:t>which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have been shared with participants and NGOs. Paired with outreach webinars and video recordings, the products </a:t>
            </a:r>
            <a:r>
              <a:rPr lang="en-US" sz="2400" dirty="0">
                <a:latin typeface="Avenir Next LT Pro" panose="020B0504020202020204" pitchFamily="34" charset="0"/>
              </a:rPr>
              <a:t>have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venir Next LT Pro" panose="020B0504020202020204" pitchFamily="34" charset="0"/>
              </a:rPr>
              <a:t>led to implementation of septic maintenances practices and best available technology upgrades</a:t>
            </a:r>
            <a:r>
              <a:rPr lang="en-US" sz="2400" dirty="0">
                <a:latin typeface="Avenir Next LT Pro" panose="020B0504020202020204" pitchFamily="34" charset="0"/>
              </a:rPr>
              <a:t> by </a:t>
            </a:r>
            <a:r>
              <a:rPr lang="en-US" sz="2400" b="1" dirty="0">
                <a:solidFill>
                  <a:srgbClr val="7030A0"/>
                </a:solidFill>
                <a:latin typeface="Avenir Next LT Pro" panose="020B0504020202020204" pitchFamily="34" charset="0"/>
              </a:rPr>
              <a:t>homeowners who were surveyed</a:t>
            </a:r>
            <a:r>
              <a:rPr lang="en-US" sz="2400" dirty="0">
                <a:latin typeface="Avenir Next LT Pro" panose="020B0504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BFBD8-D061-4F49-B750-F2ABC9CB1F85}"/>
              </a:ext>
            </a:extLst>
          </p:cNvPr>
          <p:cNvSpPr txBox="1"/>
          <p:nvPr/>
        </p:nvSpPr>
        <p:spPr>
          <a:xfrm>
            <a:off x="838199" y="2090172"/>
            <a:ext cx="3072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venir Next LT Pro" panose="020B0504020202020204" pitchFamily="34" charset="0"/>
              </a:rPr>
              <a:t>Relevant Information</a:t>
            </a:r>
          </a:p>
          <a:p>
            <a:endParaRPr lang="en-US" b="1" u="sng" dirty="0">
              <a:latin typeface="Avenir Next LT Pro" panose="020B05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venir Next LT Pro" panose="020B0504020202020204" pitchFamily="34" charset="0"/>
              </a:rPr>
              <a:t>Project ID</a:t>
            </a:r>
          </a:p>
          <a:p>
            <a:r>
              <a:rPr lang="en-US" b="1" dirty="0">
                <a:latin typeface="Avenir Next LT Pro" panose="020B0504020202020204" pitchFamily="34" charset="0"/>
              </a:rPr>
              <a:t>Who created the product</a:t>
            </a:r>
          </a:p>
          <a:p>
            <a:r>
              <a:rPr lang="en-US" b="1" dirty="0">
                <a:solidFill>
                  <a:schemeClr val="accent5"/>
                </a:solidFill>
                <a:latin typeface="Avenir Next LT Pro" panose="020B0504020202020204" pitchFamily="34" charset="0"/>
              </a:rPr>
              <a:t>What was the product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How was it disseminated</a:t>
            </a:r>
          </a:p>
          <a:p>
            <a:r>
              <a:rPr lang="en-US" b="1" dirty="0">
                <a:solidFill>
                  <a:srgbClr val="7030A0"/>
                </a:solidFill>
                <a:latin typeface="Avenir Next LT Pro" panose="020B0504020202020204" pitchFamily="34" charset="0"/>
              </a:rPr>
              <a:t>Who used the product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venir Next LT Pro" panose="020B0504020202020204" pitchFamily="34" charset="0"/>
              </a:rPr>
              <a:t>What were the impacts/outcomes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6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E005-1A4E-4072-A8BF-2F731DAA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PIER Data Entry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9444E-71F5-4F56-BAA8-2116F22C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694608"/>
            <a:ext cx="10972800" cy="3183039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8DFB4E-F606-45E9-82FC-5A15938D8C8C}"/>
              </a:ext>
            </a:extLst>
          </p:cNvPr>
          <p:cNvGrpSpPr/>
          <p:nvPr/>
        </p:nvGrpSpPr>
        <p:grpSpPr>
          <a:xfrm>
            <a:off x="8257743" y="809502"/>
            <a:ext cx="3096057" cy="1762371"/>
            <a:chOff x="8257743" y="809502"/>
            <a:chExt cx="3096057" cy="17623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4CFFBE-28AB-4B80-B07A-A39EE6230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7743" y="809502"/>
              <a:ext cx="3096057" cy="1762371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6E22AC2D-BCA6-49CF-A811-E781C1B80D21}"/>
                </a:ext>
              </a:extLst>
            </p:cNvPr>
            <p:cNvSpPr/>
            <p:nvPr/>
          </p:nvSpPr>
          <p:spPr>
            <a:xfrm rot="10800000">
              <a:off x="9477158" y="1589211"/>
              <a:ext cx="657225" cy="18390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7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E4C5F-EAB7-42AC-AB07-02DF917A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Avenir Next LT Pro" panose="020B0504020202020204" pitchFamily="34" charset="0"/>
              </a:rPr>
              <a:t>PIER Data Entry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8EAB0-E18F-4AF1-B863-6203DC0DA490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venir Next LT Pro" panose="020B0504020202020204" pitchFamily="34" charset="0"/>
              </a:rPr>
              <a:t>MDSG’s 2021 Summary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venir Next LT Pro" panose="020B0504020202020204" pitchFamily="34" charset="0"/>
              </a:rPr>
              <a:t>12 Products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9 ELWD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3 EBM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venir Next LT Pro" panose="020B05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venir Next LT Pro" panose="020B0504020202020204" pitchFamily="34" charset="0"/>
              </a:rPr>
              <a:t>12 “Developed”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venir Next LT Pro" panose="020B0504020202020204" pitchFamily="34" charset="0"/>
              </a:rPr>
              <a:t>6 “Used”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venir Next LT Pro" panose="020B05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3AD689-8903-4255-A885-9F92F5B2C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36" y="2823985"/>
            <a:ext cx="10917936" cy="28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DB1B-1EB2-44E4-A811-24BD4E24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Summary of MDSG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B227-E873-4D42-8116-473EF414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Collect initial information from PIs in annual report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Verify and elaborate on PI input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Select best products to include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Use a mini-summary statement to explain product and demonstrate its use</a:t>
            </a:r>
          </a:p>
        </p:txBody>
      </p:sp>
    </p:spTree>
    <p:extLst>
      <p:ext uri="{BB962C8B-B14F-4D97-AF65-F5344CB8AC3E}">
        <p14:creationId xmlns:p14="http://schemas.microsoft.com/office/powerpoint/2010/main" val="4200726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8B26-CE8B-402A-A6DC-4CAE23DE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1E6C-1F04-4094-AAB9-F6140833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Next LT Pro" panose="020B0504020202020204" pitchFamily="34" charset="0"/>
              </a:rPr>
              <a:t>Padlet: </a:t>
            </a:r>
            <a:r>
              <a:rPr lang="en-US" dirty="0">
                <a:latin typeface="Avenir Next LT Pro" panose="020B0504020202020204" pitchFamily="34" charset="0"/>
                <a:hlinkClick r:id="rId3"/>
              </a:rPr>
              <a:t>https://padlet.com/maboyce2/108sykn6b38qb751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ECC3C-88EB-423E-80C7-CC71BF799B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59375" y="3281764"/>
            <a:ext cx="2073249" cy="30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6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6A0B7-A53F-4B5D-862F-188A6FD1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182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Next LT Pro" panose="020B0504020202020204" pitchFamily="34" charset="0"/>
              </a:rPr>
              <a:t>Performance Measures	</a:t>
            </a:r>
          </a:p>
        </p:txBody>
      </p:sp>
      <p:pic>
        <p:nvPicPr>
          <p:cNvPr id="5" name="Picture 4" descr="Biofouling Control Strategies Field Guide&#10;Description automatically generated">
            <a:extLst>
              <a:ext uri="{FF2B5EF4-FFF2-40B4-BE49-F238E27FC236}">
                <a16:creationId xmlns:a16="http://schemas.microsoft.com/office/drawing/2014/main" id="{2F80DA82-0D78-4334-A540-2A5B8E28D8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B39624D-D252-4690-A89C-C11D27C13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0" r="11123" b="5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166BD-F7A8-438D-B4A3-1C10C2A9DA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9" r="11590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6523-0BC8-4888-8DC9-4AB93FBD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183" y="2413645"/>
            <a:ext cx="4753534" cy="369473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Next LT Pro" panose="020B0504020202020204" pitchFamily="34" charset="0"/>
              </a:rPr>
              <a:t>Number of Sea Grant tools, technologies and information services that are used by our partners/customers to improve ecosystem-based management.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Number of Sea Grant products that are used to advance environmental literacy and workforce development.</a:t>
            </a:r>
          </a:p>
          <a:p>
            <a:pPr marL="0" indent="0">
              <a:buNone/>
            </a:pPr>
            <a:endParaRPr lang="en-US" sz="2000" dirty="0">
              <a:latin typeface="Avenir Next LT Pro" panose="020B0504020202020204" pitchFamily="34" charset="0"/>
            </a:endParaRPr>
          </a:p>
          <a:p>
            <a:endParaRPr lang="en-US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4B5CE-FE9F-4F22-AFF3-E7F18685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 and Timeline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CF887E6-3257-4E44-BEF8-567BC1BFE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842548"/>
              </p:ext>
            </p:extLst>
          </p:nvPr>
        </p:nvGraphicFramePr>
        <p:xfrm>
          <a:off x="5204688" y="643466"/>
          <a:ext cx="5925956" cy="4983522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371561">
                  <a:extLst>
                    <a:ext uri="{9D8B030D-6E8A-4147-A177-3AD203B41FA5}">
                      <a16:colId xmlns:a16="http://schemas.microsoft.com/office/drawing/2014/main" val="1880241099"/>
                    </a:ext>
                  </a:extLst>
                </a:gridCol>
                <a:gridCol w="4554395">
                  <a:extLst>
                    <a:ext uri="{9D8B030D-6E8A-4147-A177-3AD203B41FA5}">
                      <a16:colId xmlns:a16="http://schemas.microsoft.com/office/drawing/2014/main" val="4263969083"/>
                    </a:ext>
                  </a:extLst>
                </a:gridCol>
              </a:tblGrid>
              <a:tr h="711932">
                <a:tc>
                  <a:txBody>
                    <a:bodyPr/>
                    <a:lstStyle/>
                    <a:p>
                      <a:pPr marL="58738" indent="0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August - September</a:t>
                      </a:r>
                    </a:p>
                  </a:txBody>
                  <a:tcPr marL="0" marR="130971" marT="65486" marB="65486"/>
                </a:tc>
                <a:tc>
                  <a:txBody>
                    <a:bodyPr/>
                    <a:lstStyle/>
                    <a:p>
                      <a:pPr marL="58738" indent="0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Annual Report Call for omnibus projects*</a:t>
                      </a:r>
                    </a:p>
                  </a:txBody>
                  <a:tcPr marL="0" marR="130971" marT="65486" marB="65486"/>
                </a:tc>
                <a:extLst>
                  <a:ext uri="{0D108BD9-81ED-4DB2-BD59-A6C34878D82A}">
                    <a16:rowId xmlns:a16="http://schemas.microsoft.com/office/drawing/2014/main" val="329481753"/>
                  </a:ext>
                </a:extLst>
              </a:tr>
              <a:tr h="711932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October </a:t>
                      </a:r>
                    </a:p>
                  </a:txBody>
                  <a:tcPr marL="65486" marR="130971" marT="65486" marB="65486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Annual Reports due to Sea Grant (eSeaGrant)</a:t>
                      </a:r>
                    </a:p>
                  </a:txBody>
                  <a:tcPr marL="65486" marR="130971" marT="65486" marB="65486"/>
                </a:tc>
                <a:extLst>
                  <a:ext uri="{0D108BD9-81ED-4DB2-BD59-A6C34878D82A}">
                    <a16:rowId xmlns:a16="http://schemas.microsoft.com/office/drawing/2014/main" val="4227825737"/>
                  </a:ext>
                </a:extLst>
              </a:tr>
              <a:tr h="711932">
                <a:tc>
                  <a:txBody>
                    <a:bodyPr/>
                    <a:lstStyle/>
                    <a:p>
                      <a:pPr marL="58738" indent="0"/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November</a:t>
                      </a:r>
                    </a:p>
                  </a:txBody>
                  <a:tcPr marL="0" marR="130971" marT="65486" marB="65486"/>
                </a:tc>
                <a:tc>
                  <a:txBody>
                    <a:bodyPr/>
                    <a:lstStyle/>
                    <a:p>
                      <a:pPr marL="58738" indent="0"/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Annual Reports reviewed/edited for RPPR submission</a:t>
                      </a:r>
                    </a:p>
                  </a:txBody>
                  <a:tcPr marL="0" marR="130971" marT="65486" marB="65486"/>
                </a:tc>
                <a:extLst>
                  <a:ext uri="{0D108BD9-81ED-4DB2-BD59-A6C34878D82A}">
                    <a16:rowId xmlns:a16="http://schemas.microsoft.com/office/drawing/2014/main" val="1559615227"/>
                  </a:ext>
                </a:extLst>
              </a:tr>
              <a:tr h="711932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January</a:t>
                      </a:r>
                    </a:p>
                  </a:txBody>
                  <a:tcPr marL="65486" marR="130971" marT="65486" marB="65486"/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Impact statement decisions and interviews start</a:t>
                      </a:r>
                    </a:p>
                  </a:txBody>
                  <a:tcPr marL="65486" marR="130971" marT="65486" marB="65486"/>
                </a:tc>
                <a:extLst>
                  <a:ext uri="{0D108BD9-81ED-4DB2-BD59-A6C34878D82A}">
                    <a16:rowId xmlns:a16="http://schemas.microsoft.com/office/drawing/2014/main" val="3930285839"/>
                  </a:ext>
                </a:extLst>
              </a:tr>
              <a:tr h="442969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 marL="65486" marR="130971" marT="65486" marB="65486"/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All PM data downloaded from </a:t>
                      </a:r>
                      <a:r>
                        <a:rPr lang="en-US" sz="1800" cap="none" spc="0" dirty="0" err="1">
                          <a:solidFill>
                            <a:schemeClr val="tx1"/>
                          </a:solidFill>
                        </a:rPr>
                        <a:t>eSeaGrant</a:t>
                      </a:r>
                      <a:endParaRPr lang="en-US" sz="1800" i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5486" marR="130971" marT="65486" marB="65486"/>
                </a:tc>
                <a:extLst>
                  <a:ext uri="{0D108BD9-81ED-4DB2-BD59-A6C34878D82A}">
                    <a16:rowId xmlns:a16="http://schemas.microsoft.com/office/drawing/2014/main" val="3153029291"/>
                  </a:ext>
                </a:extLst>
              </a:tr>
              <a:tr h="1249856">
                <a:tc>
                  <a:txBody>
                    <a:bodyPr/>
                    <a:lstStyle/>
                    <a:p>
                      <a:pPr marL="58738" indent="0"/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 marL="0" marR="130971" marT="65486" marB="65486"/>
                </a:tc>
                <a:tc>
                  <a:txBody>
                    <a:bodyPr/>
                    <a:lstStyle/>
                    <a:p>
                      <a:pPr marL="58738" indent="0"/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Impact statement drafts reviewed for additional tools and language</a:t>
                      </a:r>
                    </a:p>
                    <a:p>
                      <a:pPr marL="58738" indent="0"/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Tool decisions finalized and language drafted</a:t>
                      </a:r>
                    </a:p>
                  </a:txBody>
                  <a:tcPr marL="0" marR="130971" marT="65486" marB="65486"/>
                </a:tc>
                <a:extLst>
                  <a:ext uri="{0D108BD9-81ED-4DB2-BD59-A6C34878D82A}">
                    <a16:rowId xmlns:a16="http://schemas.microsoft.com/office/drawing/2014/main" val="4043576910"/>
                  </a:ext>
                </a:extLst>
              </a:tr>
              <a:tr h="442969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June</a:t>
                      </a:r>
                    </a:p>
                  </a:txBody>
                  <a:tcPr marL="65486" marR="130971" marT="65486" marB="65486"/>
                </a:tc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Final tool descriptions entered into PIER</a:t>
                      </a:r>
                    </a:p>
                  </a:txBody>
                  <a:tcPr marL="65486" marR="130971" marT="65486" marB="65486"/>
                </a:tc>
                <a:extLst>
                  <a:ext uri="{0D108BD9-81ED-4DB2-BD59-A6C34878D82A}">
                    <a16:rowId xmlns:a16="http://schemas.microsoft.com/office/drawing/2014/main" val="1235484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5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05FC-D7DB-4774-861E-DDB4690B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6246519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Annual Report</a:t>
            </a:r>
            <a:br>
              <a:rPr lang="en-US" sz="54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</a:br>
            <a:r>
              <a:rPr lang="en-US" sz="3200" i="1" dirty="0" err="1">
                <a:latin typeface="Avenir Next LT Pro" panose="020B0504020202020204" pitchFamily="34" charset="0"/>
              </a:rPr>
              <a:t>eSeaGrant</a:t>
            </a:r>
            <a:endParaRPr lang="en-US" sz="3200" i="1" kern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2EF13-CBFF-4464-8536-B4DBBBA15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807208"/>
            <a:ext cx="6589015" cy="34107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>
                <a:latin typeface="Avenir Next LT Pro" panose="020B0504020202020204" pitchFamily="34" charset="0"/>
              </a:rPr>
              <a:t>PIs submit narrative elements and respond to various performance measures and other requirements</a:t>
            </a:r>
          </a:p>
          <a:p>
            <a:pPr lvl="1"/>
            <a:r>
              <a:rPr lang="en-US" sz="1800" dirty="0">
                <a:latin typeface="Avenir Next LT Pro" panose="020B0504020202020204" pitchFamily="34" charset="0"/>
              </a:rPr>
              <a:t>Draft doc and instructions</a:t>
            </a:r>
          </a:p>
          <a:p>
            <a:r>
              <a:rPr lang="en-US" sz="2200" dirty="0">
                <a:latin typeface="Avenir Next LT Pro" panose="020B0504020202020204" pitchFamily="34" charset="0"/>
              </a:rPr>
              <a:t>Research director reviews each of the annual reports for project progress, potential impact statements, performance measure and metric accuracy and makes corrections</a:t>
            </a:r>
          </a:p>
          <a:p>
            <a:pPr lvl="1"/>
            <a:r>
              <a:rPr lang="en-US" sz="1800" dirty="0">
                <a:latin typeface="Avenir Next LT Pro" panose="020B0504020202020204" pitchFamily="34" charset="0"/>
              </a:rPr>
              <a:t>Maintain report by report notes</a:t>
            </a:r>
          </a:p>
          <a:p>
            <a:r>
              <a:rPr lang="en-US" sz="2200" dirty="0">
                <a:latin typeface="Avenir Next LT Pro" panose="020B0504020202020204" pitchFamily="34" charset="0"/>
              </a:rPr>
              <a:t>Annual report finalized for submission with RPPR by Nov 30</a:t>
            </a:r>
          </a:p>
          <a:p>
            <a:endParaRPr lang="en-US" sz="2200" dirty="0">
              <a:latin typeface="Avenir Next LT Pro" panose="020B05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837D88-0CC9-4EFB-80C8-B9B336E760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99777" y="55536"/>
            <a:ext cx="4000499" cy="67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06E21-C851-4530-8F39-E9DA9791F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735153"/>
            <a:ext cx="10515602" cy="53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1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0B43A3-4D99-4EA8-8E91-5435592C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517535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Products Form Questions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A5F3F7-0136-4BF7-9FC4-A074D0670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807208"/>
            <a:ext cx="4053708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Font typeface="+mj-lt"/>
              <a:buAutoNum type="arabicPeriod"/>
            </a:pPr>
            <a:r>
              <a:rPr lang="en-US" sz="2200" dirty="0">
                <a:latin typeface="Avenir Next LT Pro" panose="020B0504020202020204" pitchFamily="34" charset="0"/>
              </a:rPr>
              <a:t>Description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200" dirty="0">
                <a:latin typeface="Avenir Next LT Pro" panose="020B0504020202020204" pitchFamily="34" charset="0"/>
              </a:rPr>
              <a:t>Environmental Literacy?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200" dirty="0">
                <a:latin typeface="Avenir Next LT Pro" panose="020B0504020202020204" pitchFamily="34" charset="0"/>
              </a:rPr>
              <a:t>EBM?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200" dirty="0">
                <a:latin typeface="Avenir Next LT Pro" panose="020B0504020202020204" pitchFamily="34" charset="0"/>
              </a:rPr>
              <a:t>Developed?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200" dirty="0">
                <a:latin typeface="Avenir Next LT Pro" panose="020B0504020202020204" pitchFamily="34" charset="0"/>
              </a:rPr>
              <a:t>Used?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200" dirty="0">
                <a:latin typeface="Avenir Next LT Pro" panose="020B0504020202020204" pitchFamily="34" charset="0"/>
              </a:rPr>
              <a:t>How many people?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200" dirty="0">
                <a:latin typeface="Avenir Next LT Pro" panose="020B0504020202020204" pitchFamily="34" charset="0"/>
              </a:rPr>
              <a:t>Partner names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803983-A24D-4F74-BADF-18F8120CF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153" y="640080"/>
            <a:ext cx="5574238" cy="5577840"/>
          </a:xfrm>
          <a:prstGeom prst="rect">
            <a:avLst/>
          </a:prstGeom>
        </p:spPr>
      </p:pic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1DF682AB-2A6F-4479-87F7-22859700C67E}"/>
              </a:ext>
            </a:extLst>
          </p:cNvPr>
          <p:cNvSpPr/>
          <p:nvPr/>
        </p:nvSpPr>
        <p:spPr>
          <a:xfrm>
            <a:off x="10556175" y="1739153"/>
            <a:ext cx="1647122" cy="1058911"/>
          </a:xfrm>
          <a:prstGeom prst="borderCallout2">
            <a:avLst>
              <a:gd name="adj1" fmla="val 58540"/>
              <a:gd name="adj2" fmla="val 435"/>
              <a:gd name="adj3" fmla="val 58540"/>
              <a:gd name="adj4" fmla="val -9543"/>
              <a:gd name="adj5" fmla="val 108267"/>
              <a:gd name="adj6" fmla="val -94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0" i="0" dirty="0">
                <a:solidFill>
                  <a:srgbClr val="2B2B2B"/>
                </a:solidFill>
                <a:effectLst/>
                <a:latin typeface="Avenir Next LT Pro" panose="020B0504020202020204" pitchFamily="34" charset="0"/>
              </a:rPr>
              <a:t>Check this box for books, one-pagers, websites, lesson plans, videos and anything else that might be considered outreach or education materials.</a:t>
            </a:r>
            <a:endParaRPr lang="en-US" sz="1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8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71698-30BA-41B9-8F53-C8AEFA5D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06275"/>
            <a:ext cx="10905066" cy="2835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C5F04-354D-4182-A503-7FE54F387507}"/>
              </a:ext>
            </a:extLst>
          </p:cNvPr>
          <p:cNvSpPr txBox="1"/>
          <p:nvPr/>
        </p:nvSpPr>
        <p:spPr>
          <a:xfrm>
            <a:off x="790575" y="3590925"/>
            <a:ext cx="7743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Many environmental literacy products captured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Highlight in review of report, or add in “Tools and Technologies”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1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9F594E-73DC-4619-90E9-60F9B97DD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46414"/>
              </p:ext>
            </p:extLst>
          </p:nvPr>
        </p:nvGraphicFramePr>
        <p:xfrm>
          <a:off x="146050" y="1423988"/>
          <a:ext cx="11890375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10163003" imgH="3952947" progId="Excel.Sheet.8">
                  <p:embed/>
                </p:oleObj>
              </mc:Choice>
              <mc:Fallback>
                <p:oleObj name="Worksheet" r:id="rId3" imgW="10163003" imgH="39529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050" y="1423988"/>
                        <a:ext cx="11890375" cy="462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54E20B4-87AD-43E1-9722-AED0F40B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 LT Pro" panose="020B0504020202020204" pitchFamily="34" charset="0"/>
              </a:rPr>
              <a:t>eSeaGrant</a:t>
            </a:r>
            <a:r>
              <a:rPr lang="en-US" dirty="0">
                <a:latin typeface="Avenir Next LT Pro" panose="020B0504020202020204" pitchFamily="34" charset="0"/>
              </a:rPr>
              <a:t> Excel Output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4FD924-E346-4C48-AF0D-8B01A60CCFFA}"/>
              </a:ext>
            </a:extLst>
          </p:cNvPr>
          <p:cNvSpPr/>
          <p:nvPr/>
        </p:nvSpPr>
        <p:spPr>
          <a:xfrm>
            <a:off x="962025" y="2630488"/>
            <a:ext cx="857250" cy="43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9DD14-F739-4628-A752-5708E9393BE3}"/>
              </a:ext>
            </a:extLst>
          </p:cNvPr>
          <p:cNvSpPr/>
          <p:nvPr/>
        </p:nvSpPr>
        <p:spPr>
          <a:xfrm>
            <a:off x="962025" y="3465122"/>
            <a:ext cx="857250" cy="43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CE065-C923-4072-AB21-C3AC84028CF3}"/>
              </a:ext>
            </a:extLst>
          </p:cNvPr>
          <p:cNvSpPr/>
          <p:nvPr/>
        </p:nvSpPr>
        <p:spPr>
          <a:xfrm>
            <a:off x="962025" y="5197742"/>
            <a:ext cx="857250" cy="43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080BE-455E-4F09-B1D8-862F80487145}"/>
              </a:ext>
            </a:extLst>
          </p:cNvPr>
          <p:cNvSpPr/>
          <p:nvPr/>
        </p:nvSpPr>
        <p:spPr>
          <a:xfrm>
            <a:off x="962025" y="4299756"/>
            <a:ext cx="857250" cy="435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3B4A9-7301-4A14-9F36-A7B51F9884CE}"/>
              </a:ext>
            </a:extLst>
          </p:cNvPr>
          <p:cNvSpPr/>
          <p:nvPr/>
        </p:nvSpPr>
        <p:spPr>
          <a:xfrm>
            <a:off x="8181975" y="1285875"/>
            <a:ext cx="3892550" cy="47625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6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4A9BB-A13D-453C-A87D-0DB78F91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>
                <a:latin typeface="Avenir Next LT Pro" panose="020B0504020202020204" pitchFamily="34" charset="0"/>
              </a:rPr>
              <a:t>Importance of Impact Statements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DCAE2C-5BB5-4776-BDF8-539172F5F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124172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488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664</Words>
  <Application>Microsoft Office PowerPoint</Application>
  <PresentationFormat>Widescreen</PresentationFormat>
  <Paragraphs>101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Calibri</vt:lpstr>
      <vt:lpstr>Calibri Light</vt:lpstr>
      <vt:lpstr>Office Theme</vt:lpstr>
      <vt:lpstr>Worksheet</vt:lpstr>
      <vt:lpstr>Sea Grant Products:  ELWD and EBM Tools and Technologies</vt:lpstr>
      <vt:lpstr>Performance Measures </vt:lpstr>
      <vt:lpstr>Process and Timeline</vt:lpstr>
      <vt:lpstr>Annual Report eSeaGrant</vt:lpstr>
      <vt:lpstr>PowerPoint Presentation</vt:lpstr>
      <vt:lpstr>Products Form Questions</vt:lpstr>
      <vt:lpstr>PowerPoint Presentation</vt:lpstr>
      <vt:lpstr>eSeaGrant Excel Output</vt:lpstr>
      <vt:lpstr>Importance of Impact Statements</vt:lpstr>
      <vt:lpstr>eSeaGrant Excel Output</vt:lpstr>
      <vt:lpstr>Example Description Tool</vt:lpstr>
      <vt:lpstr>Example Description Environmental Literacy</vt:lpstr>
      <vt:lpstr>PIER Data Entry</vt:lpstr>
      <vt:lpstr>PIER Data Entry</vt:lpstr>
      <vt:lpstr>Summary of MDSG Practices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and Technologies:  ELWD and EBM</dc:title>
  <dc:creator>Mike Allen</dc:creator>
  <cp:lastModifiedBy>Mike Allen</cp:lastModifiedBy>
  <cp:revision>15</cp:revision>
  <dcterms:created xsi:type="dcterms:W3CDTF">2022-01-05T20:42:41Z</dcterms:created>
  <dcterms:modified xsi:type="dcterms:W3CDTF">2022-01-28T16:03:19Z</dcterms:modified>
</cp:coreProperties>
</file>